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4"/>
  </p:sldMasterIdLst>
  <p:notesMasterIdLst>
    <p:notesMasterId r:id="rId17"/>
  </p:notesMasterIdLst>
  <p:sldIdLst>
    <p:sldId id="256" r:id="rId5"/>
    <p:sldId id="257" r:id="rId6"/>
    <p:sldId id="267" r:id="rId7"/>
    <p:sldId id="258" r:id="rId8"/>
    <p:sldId id="260" r:id="rId9"/>
    <p:sldId id="261" r:id="rId10"/>
    <p:sldId id="266" r:id="rId11"/>
    <p:sldId id="263" r:id="rId12"/>
    <p:sldId id="264" r:id="rId13"/>
    <p:sldId id="268" r:id="rId14"/>
    <p:sldId id="269" r:id="rId15"/>
    <p:sldId id="270" r:id="rId16"/>
  </p:sldIdLst>
  <p:sldSz cx="9144000" cy="6858000" type="screen4x3"/>
  <p:notesSz cx="6858000" cy="9144000"/>
  <p:defaultTextStyle>
    <a:defPPr>
      <a:defRPr lang="es-PY"/>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800000"/>
    <a:srgbClr val="F5643D"/>
    <a:srgbClr val="13313C"/>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21478" autoAdjust="0"/>
    <p:restoredTop sz="94660"/>
  </p:normalViewPr>
  <p:slideViewPr>
    <p:cSldViewPr snapToGrid="0">
      <p:cViewPr varScale="1">
        <p:scale>
          <a:sx n="78" d="100"/>
          <a:sy n="78" d="100"/>
        </p:scale>
        <p:origin x="678" y="84"/>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presProps" Target="presProps.xml"/><Relationship Id="rId3" Type="http://schemas.openxmlformats.org/officeDocument/2006/relationships/customXml" Target="../customXml/item3.xml"/><Relationship Id="rId21" Type="http://schemas.openxmlformats.org/officeDocument/2006/relationships/tableStyles" Target="tableStyles.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notesMaster" Target="notesMasters/notesMaster1.xml"/><Relationship Id="rId2" Type="http://schemas.openxmlformats.org/officeDocument/2006/relationships/customXml" Target="../customXml/item2.xml"/><Relationship Id="rId16" Type="http://schemas.openxmlformats.org/officeDocument/2006/relationships/slide" Target="slides/slide12.xml"/><Relationship Id="rId20" Type="http://schemas.openxmlformats.org/officeDocument/2006/relationships/theme" Target="theme/theme1.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viewProps" Target="viewProps.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s>
</file>

<file path=ppt/media/image1.jpg>
</file>

<file path=ppt/media/image2.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s-PY"/>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D9093383-9000-48B2-A855-A35ED0C49DAA}" type="datetimeFigureOut">
              <a:rPr lang="es-PY" smtClean="0"/>
              <a:t>28/12/2022</a:t>
            </a:fld>
            <a:endParaRPr lang="es-PY"/>
          </a:p>
        </p:txBody>
      </p:sp>
      <p:sp>
        <p:nvSpPr>
          <p:cNvPr id="4" name="Marcador de imagen de diapositiva 3"/>
          <p:cNvSpPr>
            <a:spLocks noGrp="1" noRot="1" noChangeAspect="1"/>
          </p:cNvSpPr>
          <p:nvPr>
            <p:ph type="sldImg" idx="2"/>
          </p:nvPr>
        </p:nvSpPr>
        <p:spPr>
          <a:xfrm>
            <a:off x="1371600" y="1143000"/>
            <a:ext cx="4114800" cy="3086100"/>
          </a:xfrm>
          <a:prstGeom prst="rect">
            <a:avLst/>
          </a:prstGeom>
          <a:noFill/>
          <a:ln w="12700">
            <a:solidFill>
              <a:prstClr val="black"/>
            </a:solidFill>
          </a:ln>
        </p:spPr>
        <p:txBody>
          <a:bodyPr vert="horz" lIns="91440" tIns="45720" rIns="91440" bIns="45720" rtlCol="0" anchor="ctr"/>
          <a:lstStyle/>
          <a:p>
            <a:endParaRPr lang="es-PY"/>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s-PY"/>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s-PY"/>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A717B905-F27D-4D3B-8864-E06B96429794}" type="slidenum">
              <a:rPr lang="es-PY" smtClean="0"/>
              <a:t>‹Nº›</a:t>
            </a:fld>
            <a:endParaRPr lang="es-PY"/>
          </a:p>
        </p:txBody>
      </p:sp>
    </p:spTree>
    <p:extLst>
      <p:ext uri="{BB962C8B-B14F-4D97-AF65-F5344CB8AC3E}">
        <p14:creationId xmlns:p14="http://schemas.microsoft.com/office/powerpoint/2010/main" val="384958468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685800" y="1122363"/>
            <a:ext cx="7772400" cy="2387600"/>
          </a:xfrm>
        </p:spPr>
        <p:txBody>
          <a:bodyPr anchor="b"/>
          <a:lstStyle>
            <a:lvl1pPr algn="ctr">
              <a:defRPr sz="6000"/>
            </a:lvl1pPr>
          </a:lstStyle>
          <a:p>
            <a:r>
              <a:rPr lang="es-ES"/>
              <a:t>Haga clic para modificar el estilo de título del patrón</a:t>
            </a:r>
            <a:endParaRPr lang="en-US" dirty="0"/>
          </a:p>
        </p:txBody>
      </p:sp>
      <p:sp>
        <p:nvSpPr>
          <p:cNvPr id="3" name="Subtitle 2"/>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s-ES"/>
              <a:t>Haga clic para modificar el estilo de subtítulo del patrón</a:t>
            </a:r>
            <a:endParaRPr lang="en-US" dirty="0"/>
          </a:p>
        </p:txBody>
      </p:sp>
      <p:sp>
        <p:nvSpPr>
          <p:cNvPr id="4" name="Date Placeholder 3"/>
          <p:cNvSpPr>
            <a:spLocks noGrp="1"/>
          </p:cNvSpPr>
          <p:nvPr>
            <p:ph type="dt" sz="half" idx="10"/>
          </p:nvPr>
        </p:nvSpPr>
        <p:spPr/>
        <p:txBody>
          <a:bodyPr/>
          <a:lstStyle/>
          <a:p>
            <a:fld id="{44DC519B-D87E-4C8A-B4B9-4685556B8615}" type="datetimeFigureOut">
              <a:rPr lang="es-PY" smtClean="0"/>
              <a:t>28/12/2022</a:t>
            </a:fld>
            <a:endParaRPr lang="es-PY"/>
          </a:p>
        </p:txBody>
      </p:sp>
      <p:sp>
        <p:nvSpPr>
          <p:cNvPr id="5" name="Footer Placeholder 4"/>
          <p:cNvSpPr>
            <a:spLocks noGrp="1"/>
          </p:cNvSpPr>
          <p:nvPr>
            <p:ph type="ftr" sz="quarter" idx="11"/>
          </p:nvPr>
        </p:nvSpPr>
        <p:spPr/>
        <p:txBody>
          <a:bodyPr/>
          <a:lstStyle/>
          <a:p>
            <a:endParaRPr lang="es-PY"/>
          </a:p>
        </p:txBody>
      </p:sp>
      <p:sp>
        <p:nvSpPr>
          <p:cNvPr id="6" name="Slide Number Placeholder 5"/>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3705158231"/>
      </p:ext>
    </p:extLst>
  </p:cSld>
  <p:clrMapOvr>
    <a:masterClrMapping/>
  </p:clrMapOvr>
  <p:transition spd="med">
    <p:pull/>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44DC519B-D87E-4C8A-B4B9-4685556B8615}" type="datetimeFigureOut">
              <a:rPr lang="es-PY" smtClean="0"/>
              <a:t>28/12/2022</a:t>
            </a:fld>
            <a:endParaRPr lang="es-PY"/>
          </a:p>
        </p:txBody>
      </p:sp>
      <p:sp>
        <p:nvSpPr>
          <p:cNvPr id="5" name="Footer Placeholder 4"/>
          <p:cNvSpPr>
            <a:spLocks noGrp="1"/>
          </p:cNvSpPr>
          <p:nvPr>
            <p:ph type="ftr" sz="quarter" idx="11"/>
          </p:nvPr>
        </p:nvSpPr>
        <p:spPr/>
        <p:txBody>
          <a:bodyPr/>
          <a:lstStyle/>
          <a:p>
            <a:endParaRPr lang="es-PY"/>
          </a:p>
        </p:txBody>
      </p:sp>
      <p:sp>
        <p:nvSpPr>
          <p:cNvPr id="6" name="Slide Number Placeholder 5"/>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3323616785"/>
      </p:ext>
    </p:extLst>
  </p:cSld>
  <p:clrMapOvr>
    <a:masterClrMapping/>
  </p:clrMapOvr>
  <p:transition spd="med">
    <p:pull/>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543675" y="365125"/>
            <a:ext cx="1971675" cy="5811838"/>
          </a:xfrm>
        </p:spPr>
        <p:txBody>
          <a:bodyPr vert="eaVert"/>
          <a:lstStyle/>
          <a:p>
            <a:r>
              <a:rPr lang="es-ES"/>
              <a:t>Haga clic para modificar el estilo de título del patrón</a:t>
            </a:r>
            <a:endParaRPr lang="en-US" dirty="0"/>
          </a:p>
        </p:txBody>
      </p:sp>
      <p:sp>
        <p:nvSpPr>
          <p:cNvPr id="3" name="Vertical Text Placeholder 2"/>
          <p:cNvSpPr>
            <a:spLocks noGrp="1"/>
          </p:cNvSpPr>
          <p:nvPr>
            <p:ph type="body" orient="vert" idx="1"/>
          </p:nvPr>
        </p:nvSpPr>
        <p:spPr>
          <a:xfrm>
            <a:off x="628650" y="365125"/>
            <a:ext cx="5800725" cy="5811838"/>
          </a:xfrm>
        </p:spPr>
        <p:txBody>
          <a:bodyPr vert="eaVert"/>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44DC519B-D87E-4C8A-B4B9-4685556B8615}" type="datetimeFigureOut">
              <a:rPr lang="es-PY" smtClean="0"/>
              <a:t>28/12/2022</a:t>
            </a:fld>
            <a:endParaRPr lang="es-PY"/>
          </a:p>
        </p:txBody>
      </p:sp>
      <p:sp>
        <p:nvSpPr>
          <p:cNvPr id="5" name="Footer Placeholder 4"/>
          <p:cNvSpPr>
            <a:spLocks noGrp="1"/>
          </p:cNvSpPr>
          <p:nvPr>
            <p:ph type="ftr" sz="quarter" idx="11"/>
          </p:nvPr>
        </p:nvSpPr>
        <p:spPr/>
        <p:txBody>
          <a:bodyPr/>
          <a:lstStyle/>
          <a:p>
            <a:endParaRPr lang="es-PY"/>
          </a:p>
        </p:txBody>
      </p:sp>
      <p:sp>
        <p:nvSpPr>
          <p:cNvPr id="6" name="Slide Number Placeholder 5"/>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102668149"/>
      </p:ext>
    </p:extLst>
  </p:cSld>
  <p:clrMapOvr>
    <a:masterClrMapping/>
  </p:clrMapOvr>
  <p:transition spd="med">
    <p:pull/>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Content Placeholder 2"/>
          <p:cNvSpPr>
            <a:spLocks noGrp="1"/>
          </p:cNvSpPr>
          <p:nvPr>
            <p:ph idx="1"/>
          </p:nvPr>
        </p:nvSpPr>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10"/>
          </p:nvPr>
        </p:nvSpPr>
        <p:spPr/>
        <p:txBody>
          <a:bodyPr/>
          <a:lstStyle/>
          <a:p>
            <a:fld id="{44DC519B-D87E-4C8A-B4B9-4685556B8615}" type="datetimeFigureOut">
              <a:rPr lang="es-PY" smtClean="0"/>
              <a:t>28/12/2022</a:t>
            </a:fld>
            <a:endParaRPr lang="es-PY"/>
          </a:p>
        </p:txBody>
      </p:sp>
      <p:sp>
        <p:nvSpPr>
          <p:cNvPr id="5" name="Footer Placeholder 4"/>
          <p:cNvSpPr>
            <a:spLocks noGrp="1"/>
          </p:cNvSpPr>
          <p:nvPr>
            <p:ph type="ftr" sz="quarter" idx="11"/>
          </p:nvPr>
        </p:nvSpPr>
        <p:spPr/>
        <p:txBody>
          <a:bodyPr/>
          <a:lstStyle/>
          <a:p>
            <a:endParaRPr lang="es-PY"/>
          </a:p>
        </p:txBody>
      </p:sp>
      <p:sp>
        <p:nvSpPr>
          <p:cNvPr id="6" name="Slide Number Placeholder 5"/>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3511768201"/>
      </p:ext>
    </p:extLst>
  </p:cSld>
  <p:clrMapOvr>
    <a:masterClrMapping/>
  </p:clrMapOvr>
  <p:transition spd="med">
    <p:pull/>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623888" y="1709739"/>
            <a:ext cx="7886700" cy="2852737"/>
          </a:xfrm>
        </p:spPr>
        <p:txBody>
          <a:bodyPr anchor="b"/>
          <a:lstStyle>
            <a:lvl1pPr>
              <a:defRPr sz="6000"/>
            </a:lvl1pPr>
          </a:lstStyle>
          <a:p>
            <a:r>
              <a:rPr lang="es-ES"/>
              <a:t>Haga clic para modificar el estilo de título del patrón</a:t>
            </a:r>
            <a:endParaRPr lang="en-US" dirty="0"/>
          </a:p>
        </p:txBody>
      </p:sp>
      <p:sp>
        <p:nvSpPr>
          <p:cNvPr id="3" name="Text Placeholder 2"/>
          <p:cNvSpPr>
            <a:spLocks noGrp="1"/>
          </p:cNvSpPr>
          <p:nvPr>
            <p:ph type="body" idx="1"/>
          </p:nvPr>
        </p:nvSpPr>
        <p:spPr>
          <a:xfrm>
            <a:off x="623888" y="4589464"/>
            <a:ext cx="78867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s-ES"/>
              <a:t>Haga clic para modificar el estilo de texto del patrón</a:t>
            </a:r>
          </a:p>
        </p:txBody>
      </p:sp>
      <p:sp>
        <p:nvSpPr>
          <p:cNvPr id="4" name="Date Placeholder 3"/>
          <p:cNvSpPr>
            <a:spLocks noGrp="1"/>
          </p:cNvSpPr>
          <p:nvPr>
            <p:ph type="dt" sz="half" idx="10"/>
          </p:nvPr>
        </p:nvSpPr>
        <p:spPr/>
        <p:txBody>
          <a:bodyPr/>
          <a:lstStyle/>
          <a:p>
            <a:fld id="{44DC519B-D87E-4C8A-B4B9-4685556B8615}" type="datetimeFigureOut">
              <a:rPr lang="es-PY" smtClean="0"/>
              <a:t>28/12/2022</a:t>
            </a:fld>
            <a:endParaRPr lang="es-PY"/>
          </a:p>
        </p:txBody>
      </p:sp>
      <p:sp>
        <p:nvSpPr>
          <p:cNvPr id="5" name="Footer Placeholder 4"/>
          <p:cNvSpPr>
            <a:spLocks noGrp="1"/>
          </p:cNvSpPr>
          <p:nvPr>
            <p:ph type="ftr" sz="quarter" idx="11"/>
          </p:nvPr>
        </p:nvSpPr>
        <p:spPr/>
        <p:txBody>
          <a:bodyPr/>
          <a:lstStyle/>
          <a:p>
            <a:endParaRPr lang="es-PY"/>
          </a:p>
        </p:txBody>
      </p:sp>
      <p:sp>
        <p:nvSpPr>
          <p:cNvPr id="6" name="Slide Number Placeholder 5"/>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4710292"/>
      </p:ext>
    </p:extLst>
  </p:cSld>
  <p:clrMapOvr>
    <a:masterClrMapping/>
  </p:clrMapOvr>
  <p:transition spd="med">
    <p:pull/>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Content Placeholder 2"/>
          <p:cNvSpPr>
            <a:spLocks noGrp="1"/>
          </p:cNvSpPr>
          <p:nvPr>
            <p:ph sz="half" idx="1"/>
          </p:nvPr>
        </p:nvSpPr>
        <p:spPr>
          <a:xfrm>
            <a:off x="628650" y="1825625"/>
            <a:ext cx="3886200" cy="4351338"/>
          </a:xfrm>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Content Placeholder 3"/>
          <p:cNvSpPr>
            <a:spLocks noGrp="1"/>
          </p:cNvSpPr>
          <p:nvPr>
            <p:ph sz="half" idx="2"/>
          </p:nvPr>
        </p:nvSpPr>
        <p:spPr>
          <a:xfrm>
            <a:off x="4629150" y="1825625"/>
            <a:ext cx="3886200" cy="4351338"/>
          </a:xfrm>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Date Placeholder 4"/>
          <p:cNvSpPr>
            <a:spLocks noGrp="1"/>
          </p:cNvSpPr>
          <p:nvPr>
            <p:ph type="dt" sz="half" idx="10"/>
          </p:nvPr>
        </p:nvSpPr>
        <p:spPr/>
        <p:txBody>
          <a:bodyPr/>
          <a:lstStyle/>
          <a:p>
            <a:fld id="{44DC519B-D87E-4C8A-B4B9-4685556B8615}" type="datetimeFigureOut">
              <a:rPr lang="es-PY" smtClean="0"/>
              <a:t>28/12/2022</a:t>
            </a:fld>
            <a:endParaRPr lang="es-PY"/>
          </a:p>
        </p:txBody>
      </p:sp>
      <p:sp>
        <p:nvSpPr>
          <p:cNvPr id="6" name="Footer Placeholder 5"/>
          <p:cNvSpPr>
            <a:spLocks noGrp="1"/>
          </p:cNvSpPr>
          <p:nvPr>
            <p:ph type="ftr" sz="quarter" idx="11"/>
          </p:nvPr>
        </p:nvSpPr>
        <p:spPr/>
        <p:txBody>
          <a:bodyPr/>
          <a:lstStyle/>
          <a:p>
            <a:endParaRPr lang="es-PY"/>
          </a:p>
        </p:txBody>
      </p:sp>
      <p:sp>
        <p:nvSpPr>
          <p:cNvPr id="7" name="Slide Number Placeholder 6"/>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3806777697"/>
      </p:ext>
    </p:extLst>
  </p:cSld>
  <p:clrMapOvr>
    <a:masterClrMapping/>
  </p:clrMapOvr>
  <p:transition spd="med">
    <p:pull/>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itle 1"/>
          <p:cNvSpPr>
            <a:spLocks noGrp="1"/>
          </p:cNvSpPr>
          <p:nvPr>
            <p:ph type="title"/>
          </p:nvPr>
        </p:nvSpPr>
        <p:spPr>
          <a:xfrm>
            <a:off x="629841" y="365126"/>
            <a:ext cx="7886700" cy="1325563"/>
          </a:xfrm>
        </p:spPr>
        <p:txBody>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629842" y="1681163"/>
            <a:ext cx="3868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4" name="Content Placeholder 3"/>
          <p:cNvSpPr>
            <a:spLocks noGrp="1"/>
          </p:cNvSpPr>
          <p:nvPr>
            <p:ph sz="half" idx="2"/>
          </p:nvPr>
        </p:nvSpPr>
        <p:spPr>
          <a:xfrm>
            <a:off x="629842" y="2505075"/>
            <a:ext cx="3868340" cy="3684588"/>
          </a:xfrm>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5" name="Text Placeholder 4"/>
          <p:cNvSpPr>
            <a:spLocks noGrp="1"/>
          </p:cNvSpPr>
          <p:nvPr>
            <p:ph type="body" sz="quarter" idx="3"/>
          </p:nvPr>
        </p:nvSpPr>
        <p:spPr>
          <a:xfrm>
            <a:off x="4629150" y="1681163"/>
            <a:ext cx="3887391"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el estilo de texto del patrón</a:t>
            </a:r>
          </a:p>
        </p:txBody>
      </p:sp>
      <p:sp>
        <p:nvSpPr>
          <p:cNvPr id="6" name="Content Placeholder 5"/>
          <p:cNvSpPr>
            <a:spLocks noGrp="1"/>
          </p:cNvSpPr>
          <p:nvPr>
            <p:ph sz="quarter" idx="4"/>
          </p:nvPr>
        </p:nvSpPr>
        <p:spPr>
          <a:xfrm>
            <a:off x="4629150" y="2505075"/>
            <a:ext cx="3887391" cy="3684588"/>
          </a:xfrm>
        </p:spPr>
        <p:txBody>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7" name="Date Placeholder 6"/>
          <p:cNvSpPr>
            <a:spLocks noGrp="1"/>
          </p:cNvSpPr>
          <p:nvPr>
            <p:ph type="dt" sz="half" idx="10"/>
          </p:nvPr>
        </p:nvSpPr>
        <p:spPr/>
        <p:txBody>
          <a:bodyPr/>
          <a:lstStyle/>
          <a:p>
            <a:fld id="{44DC519B-D87E-4C8A-B4B9-4685556B8615}" type="datetimeFigureOut">
              <a:rPr lang="es-PY" smtClean="0"/>
              <a:t>28/12/2022</a:t>
            </a:fld>
            <a:endParaRPr lang="es-PY"/>
          </a:p>
        </p:txBody>
      </p:sp>
      <p:sp>
        <p:nvSpPr>
          <p:cNvPr id="8" name="Footer Placeholder 7"/>
          <p:cNvSpPr>
            <a:spLocks noGrp="1"/>
          </p:cNvSpPr>
          <p:nvPr>
            <p:ph type="ftr" sz="quarter" idx="11"/>
          </p:nvPr>
        </p:nvSpPr>
        <p:spPr/>
        <p:txBody>
          <a:bodyPr/>
          <a:lstStyle/>
          <a:p>
            <a:endParaRPr lang="es-PY"/>
          </a:p>
        </p:txBody>
      </p:sp>
      <p:sp>
        <p:nvSpPr>
          <p:cNvPr id="9" name="Slide Number Placeholder 8"/>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1733534259"/>
      </p:ext>
    </p:extLst>
  </p:cSld>
  <p:clrMapOvr>
    <a:masterClrMapping/>
  </p:clrMapOvr>
  <p:transition spd="med">
    <p:pull/>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a:t>Haga clic para modificar el estilo de título del patrón</a:t>
            </a:r>
            <a:endParaRPr lang="en-US" dirty="0"/>
          </a:p>
        </p:txBody>
      </p:sp>
      <p:sp>
        <p:nvSpPr>
          <p:cNvPr id="3" name="Date Placeholder 2"/>
          <p:cNvSpPr>
            <a:spLocks noGrp="1"/>
          </p:cNvSpPr>
          <p:nvPr>
            <p:ph type="dt" sz="half" idx="10"/>
          </p:nvPr>
        </p:nvSpPr>
        <p:spPr/>
        <p:txBody>
          <a:bodyPr/>
          <a:lstStyle/>
          <a:p>
            <a:fld id="{44DC519B-D87E-4C8A-B4B9-4685556B8615}" type="datetimeFigureOut">
              <a:rPr lang="es-PY" smtClean="0"/>
              <a:t>28/12/2022</a:t>
            </a:fld>
            <a:endParaRPr lang="es-PY"/>
          </a:p>
        </p:txBody>
      </p:sp>
      <p:sp>
        <p:nvSpPr>
          <p:cNvPr id="4" name="Footer Placeholder 3"/>
          <p:cNvSpPr>
            <a:spLocks noGrp="1"/>
          </p:cNvSpPr>
          <p:nvPr>
            <p:ph type="ftr" sz="quarter" idx="11"/>
          </p:nvPr>
        </p:nvSpPr>
        <p:spPr/>
        <p:txBody>
          <a:bodyPr/>
          <a:lstStyle/>
          <a:p>
            <a:endParaRPr lang="es-PY"/>
          </a:p>
        </p:txBody>
      </p:sp>
      <p:sp>
        <p:nvSpPr>
          <p:cNvPr id="5" name="Slide Number Placeholder 4"/>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1849436270"/>
      </p:ext>
    </p:extLst>
  </p:cSld>
  <p:clrMapOvr>
    <a:masterClrMapping/>
  </p:clrMapOvr>
  <p:transition spd="med">
    <p:pull/>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44DC519B-D87E-4C8A-B4B9-4685556B8615}" type="datetimeFigureOut">
              <a:rPr lang="es-PY" smtClean="0"/>
              <a:t>28/12/2022</a:t>
            </a:fld>
            <a:endParaRPr lang="es-PY"/>
          </a:p>
        </p:txBody>
      </p:sp>
      <p:sp>
        <p:nvSpPr>
          <p:cNvPr id="3" name="Footer Placeholder 2"/>
          <p:cNvSpPr>
            <a:spLocks noGrp="1"/>
          </p:cNvSpPr>
          <p:nvPr>
            <p:ph type="ftr" sz="quarter" idx="11"/>
          </p:nvPr>
        </p:nvSpPr>
        <p:spPr/>
        <p:txBody>
          <a:bodyPr/>
          <a:lstStyle/>
          <a:p>
            <a:endParaRPr lang="es-PY"/>
          </a:p>
        </p:txBody>
      </p:sp>
      <p:sp>
        <p:nvSpPr>
          <p:cNvPr id="4" name="Slide Number Placeholder 3"/>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535314323"/>
      </p:ext>
    </p:extLst>
  </p:cSld>
  <p:clrMapOvr>
    <a:masterClrMapping/>
  </p:clrMapOvr>
  <p:transition spd="med">
    <p:pull/>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s-ES"/>
              <a:t>Haga clic para modificar el estilo de título del patrón</a:t>
            </a:r>
            <a:endParaRPr lang="en-US" dirty="0"/>
          </a:p>
        </p:txBody>
      </p:sp>
      <p:sp>
        <p:nvSpPr>
          <p:cNvPr id="3" name="Content Placeholder 2"/>
          <p:cNvSpPr>
            <a:spLocks noGrp="1"/>
          </p:cNvSpPr>
          <p:nvPr>
            <p:ph idx="1"/>
          </p:nvPr>
        </p:nvSpPr>
        <p:spPr>
          <a:xfrm>
            <a:off x="3887391" y="987426"/>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a:t>Haga clic para modificar el estilo de texto del patrón</a:t>
            </a:r>
          </a:p>
        </p:txBody>
      </p:sp>
      <p:sp>
        <p:nvSpPr>
          <p:cNvPr id="5" name="Date Placeholder 4"/>
          <p:cNvSpPr>
            <a:spLocks noGrp="1"/>
          </p:cNvSpPr>
          <p:nvPr>
            <p:ph type="dt" sz="half" idx="10"/>
          </p:nvPr>
        </p:nvSpPr>
        <p:spPr/>
        <p:txBody>
          <a:bodyPr/>
          <a:lstStyle/>
          <a:p>
            <a:fld id="{44DC519B-D87E-4C8A-B4B9-4685556B8615}" type="datetimeFigureOut">
              <a:rPr lang="es-PY" smtClean="0"/>
              <a:t>28/12/2022</a:t>
            </a:fld>
            <a:endParaRPr lang="es-PY"/>
          </a:p>
        </p:txBody>
      </p:sp>
      <p:sp>
        <p:nvSpPr>
          <p:cNvPr id="6" name="Footer Placeholder 5"/>
          <p:cNvSpPr>
            <a:spLocks noGrp="1"/>
          </p:cNvSpPr>
          <p:nvPr>
            <p:ph type="ftr" sz="quarter" idx="11"/>
          </p:nvPr>
        </p:nvSpPr>
        <p:spPr/>
        <p:txBody>
          <a:bodyPr/>
          <a:lstStyle/>
          <a:p>
            <a:endParaRPr lang="es-PY"/>
          </a:p>
        </p:txBody>
      </p:sp>
      <p:sp>
        <p:nvSpPr>
          <p:cNvPr id="7" name="Slide Number Placeholder 6"/>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4086040052"/>
      </p:ext>
    </p:extLst>
  </p:cSld>
  <p:clrMapOvr>
    <a:masterClrMapping/>
  </p:clrMapOvr>
  <p:transition spd="med">
    <p:pull/>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629841" y="457200"/>
            <a:ext cx="2949178" cy="1600200"/>
          </a:xfrm>
        </p:spPr>
        <p:txBody>
          <a:bodyPr anchor="b"/>
          <a:lstStyle>
            <a:lvl1pPr>
              <a:defRPr sz="3200"/>
            </a:lvl1pPr>
          </a:lstStyle>
          <a:p>
            <a:r>
              <a:rPr lang="es-ES"/>
              <a:t>Haga clic para modificar el estilo de título del patrón</a:t>
            </a:r>
            <a:endParaRPr lang="en-US" dirty="0"/>
          </a:p>
        </p:txBody>
      </p:sp>
      <p:sp>
        <p:nvSpPr>
          <p:cNvPr id="3" name="Picture Placeholder 2"/>
          <p:cNvSpPr>
            <a:spLocks noGrp="1" noChangeAspect="1"/>
          </p:cNvSpPr>
          <p:nvPr>
            <p:ph type="pic" idx="1"/>
          </p:nvPr>
        </p:nvSpPr>
        <p:spPr>
          <a:xfrm>
            <a:off x="3887391" y="987426"/>
            <a:ext cx="462915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s-ES"/>
              <a:t>Haga clic en el icono para agregar una imagen</a:t>
            </a:r>
            <a:endParaRPr lang="en-US" dirty="0"/>
          </a:p>
        </p:txBody>
      </p:sp>
      <p:sp>
        <p:nvSpPr>
          <p:cNvPr id="4" name="Text Placeholder 3"/>
          <p:cNvSpPr>
            <a:spLocks noGrp="1"/>
          </p:cNvSpPr>
          <p:nvPr>
            <p:ph type="body" sz="half" idx="2"/>
          </p:nvPr>
        </p:nvSpPr>
        <p:spPr>
          <a:xfrm>
            <a:off x="629841" y="2057400"/>
            <a:ext cx="2949178"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a:t>Haga clic para modificar el estilo de texto del patrón</a:t>
            </a:r>
          </a:p>
        </p:txBody>
      </p:sp>
      <p:sp>
        <p:nvSpPr>
          <p:cNvPr id="5" name="Date Placeholder 4"/>
          <p:cNvSpPr>
            <a:spLocks noGrp="1"/>
          </p:cNvSpPr>
          <p:nvPr>
            <p:ph type="dt" sz="half" idx="10"/>
          </p:nvPr>
        </p:nvSpPr>
        <p:spPr/>
        <p:txBody>
          <a:bodyPr/>
          <a:lstStyle/>
          <a:p>
            <a:fld id="{44DC519B-D87E-4C8A-B4B9-4685556B8615}" type="datetimeFigureOut">
              <a:rPr lang="es-PY" smtClean="0"/>
              <a:t>28/12/2022</a:t>
            </a:fld>
            <a:endParaRPr lang="es-PY"/>
          </a:p>
        </p:txBody>
      </p:sp>
      <p:sp>
        <p:nvSpPr>
          <p:cNvPr id="6" name="Footer Placeholder 5"/>
          <p:cNvSpPr>
            <a:spLocks noGrp="1"/>
          </p:cNvSpPr>
          <p:nvPr>
            <p:ph type="ftr" sz="quarter" idx="11"/>
          </p:nvPr>
        </p:nvSpPr>
        <p:spPr/>
        <p:txBody>
          <a:bodyPr/>
          <a:lstStyle/>
          <a:p>
            <a:endParaRPr lang="es-PY"/>
          </a:p>
        </p:txBody>
      </p:sp>
      <p:sp>
        <p:nvSpPr>
          <p:cNvPr id="7" name="Slide Number Placeholder 6"/>
          <p:cNvSpPr>
            <a:spLocks noGrp="1"/>
          </p:cNvSpPr>
          <p:nvPr>
            <p:ph type="sldNum" sz="quarter" idx="12"/>
          </p:nvPr>
        </p:nvSpPr>
        <p:spPr/>
        <p:txBody>
          <a:bodyPr/>
          <a:lstStyle/>
          <a:p>
            <a:fld id="{A8E53B5B-4359-4A52-8477-5DB6287D9DFD}" type="slidenum">
              <a:rPr lang="es-PY" smtClean="0"/>
              <a:t>‹Nº›</a:t>
            </a:fld>
            <a:endParaRPr lang="es-PY"/>
          </a:p>
        </p:txBody>
      </p:sp>
    </p:spTree>
    <p:extLst>
      <p:ext uri="{BB962C8B-B14F-4D97-AF65-F5344CB8AC3E}">
        <p14:creationId xmlns:p14="http://schemas.microsoft.com/office/powerpoint/2010/main" val="566006606"/>
      </p:ext>
    </p:extLst>
  </p:cSld>
  <p:clrMapOvr>
    <a:masterClrMapping/>
  </p:clrMapOvr>
  <p:transition spd="med">
    <p:pull/>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3">
            <a:lum/>
          </a:blip>
          <a:srcRect/>
          <a:stretch>
            <a:fillRect/>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28650" y="365126"/>
            <a:ext cx="7886700" cy="1325563"/>
          </a:xfrm>
          <a:prstGeom prst="rect">
            <a:avLst/>
          </a:prstGeom>
        </p:spPr>
        <p:txBody>
          <a:bodyPr vert="horz" lIns="91440" tIns="45720" rIns="91440" bIns="45720" rtlCol="0" anchor="ctr">
            <a:normAutofit/>
          </a:bodyPr>
          <a:lstStyle/>
          <a:p>
            <a:r>
              <a:rPr lang="es-ES"/>
              <a:t>Haga clic para modificar el estilo de título del patrón</a:t>
            </a:r>
            <a:endParaRPr lang="en-US" dirty="0"/>
          </a:p>
        </p:txBody>
      </p:sp>
      <p:sp>
        <p:nvSpPr>
          <p:cNvPr id="3" name="Text Placeholder 2"/>
          <p:cNvSpPr>
            <a:spLocks noGrp="1"/>
          </p:cNvSpPr>
          <p:nvPr>
            <p:ph type="body" idx="1"/>
          </p:nvPr>
        </p:nvSpPr>
        <p:spPr>
          <a:xfrm>
            <a:off x="628650" y="1825625"/>
            <a:ext cx="7886700" cy="4351338"/>
          </a:xfrm>
          <a:prstGeom prst="rect">
            <a:avLst/>
          </a:prstGeom>
        </p:spPr>
        <p:txBody>
          <a:bodyPr vert="horz" lIns="91440" tIns="45720" rIns="91440" bIns="45720" rtlCol="0">
            <a:normAutofit/>
          </a:bodyPr>
          <a:lstStyle/>
          <a:p>
            <a:pPr lvl="0"/>
            <a:r>
              <a:rPr lang="es-ES"/>
              <a:t>Haga clic para modificar el estilo de texto del patrón</a:t>
            </a:r>
          </a:p>
          <a:p>
            <a:pPr lvl="1"/>
            <a:r>
              <a:rPr lang="es-ES"/>
              <a:t>Segundo nivel</a:t>
            </a:r>
          </a:p>
          <a:p>
            <a:pPr lvl="2"/>
            <a:r>
              <a:rPr lang="es-ES"/>
              <a:t>Tercer nivel</a:t>
            </a:r>
          </a:p>
          <a:p>
            <a:pPr lvl="3"/>
            <a:r>
              <a:rPr lang="es-ES"/>
              <a:t>Cuarto nivel</a:t>
            </a:r>
          </a:p>
          <a:p>
            <a:pPr lvl="4"/>
            <a:r>
              <a:rPr lang="es-ES"/>
              <a:t>Quinto nivel</a:t>
            </a:r>
            <a:endParaRPr lang="en-US" dirty="0"/>
          </a:p>
        </p:txBody>
      </p:sp>
      <p:sp>
        <p:nvSpPr>
          <p:cNvPr id="4" name="Date Placeholder 3"/>
          <p:cNvSpPr>
            <a:spLocks noGrp="1"/>
          </p:cNvSpPr>
          <p:nvPr>
            <p:ph type="dt" sz="half" idx="2"/>
          </p:nvPr>
        </p:nvSpPr>
        <p:spPr>
          <a:xfrm>
            <a:off x="628650" y="6356351"/>
            <a:ext cx="2057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4DC519B-D87E-4C8A-B4B9-4685556B8615}" type="datetimeFigureOut">
              <a:rPr lang="es-PY" smtClean="0"/>
              <a:t>28/12/2022</a:t>
            </a:fld>
            <a:endParaRPr lang="es-PY"/>
          </a:p>
        </p:txBody>
      </p:sp>
      <p:sp>
        <p:nvSpPr>
          <p:cNvPr id="5" name="Footer Placeholder 4"/>
          <p:cNvSpPr>
            <a:spLocks noGrp="1"/>
          </p:cNvSpPr>
          <p:nvPr>
            <p:ph type="ftr" sz="quarter" idx="3"/>
          </p:nvPr>
        </p:nvSpPr>
        <p:spPr>
          <a:xfrm>
            <a:off x="3028950" y="6356351"/>
            <a:ext cx="30861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s-PY"/>
          </a:p>
        </p:txBody>
      </p:sp>
      <p:sp>
        <p:nvSpPr>
          <p:cNvPr id="6" name="Slide Number Placeholder 5"/>
          <p:cNvSpPr>
            <a:spLocks noGrp="1"/>
          </p:cNvSpPr>
          <p:nvPr>
            <p:ph type="sldNum" sz="quarter" idx="4"/>
          </p:nvPr>
        </p:nvSpPr>
        <p:spPr>
          <a:xfrm>
            <a:off x="6457950" y="6356351"/>
            <a:ext cx="2057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A8E53B5B-4359-4A52-8477-5DB6287D9DFD}" type="slidenum">
              <a:rPr lang="es-PY" smtClean="0"/>
              <a:t>‹Nº›</a:t>
            </a:fld>
            <a:endParaRPr lang="es-PY"/>
          </a:p>
        </p:txBody>
      </p:sp>
    </p:spTree>
    <p:extLst>
      <p:ext uri="{BB962C8B-B14F-4D97-AF65-F5344CB8AC3E}">
        <p14:creationId xmlns:p14="http://schemas.microsoft.com/office/powerpoint/2010/main" val="3059599050"/>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ransition spd="med">
    <p:pull/>
  </p:transition>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jp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2" name="Título 1"/>
          <p:cNvSpPr>
            <a:spLocks noGrp="1"/>
          </p:cNvSpPr>
          <p:nvPr>
            <p:ph type="ctrTitle"/>
          </p:nvPr>
        </p:nvSpPr>
        <p:spPr>
          <a:xfrm>
            <a:off x="189470" y="1935330"/>
            <a:ext cx="8765060" cy="2987339"/>
          </a:xfrm>
        </p:spPr>
        <p:txBody>
          <a:bodyPr>
            <a:normAutofit fontScale="90000"/>
          </a:bodyPr>
          <a:lstStyle/>
          <a:p>
            <a:br>
              <a:rPr lang="es-ES" b="1" i="1" cap="small" dirty="0">
                <a:ln>
                  <a:prstDash val="solid"/>
                </a:ln>
                <a:solidFill>
                  <a:srgbClr val="800000"/>
                </a:solidFill>
                <a:latin typeface="Calibri" pitchFamily="34" charset="0"/>
              </a:rPr>
            </a:br>
            <a:br>
              <a:rPr lang="es-ES" b="1" i="1" cap="small" dirty="0">
                <a:ln>
                  <a:prstDash val="solid"/>
                </a:ln>
                <a:solidFill>
                  <a:srgbClr val="800000"/>
                </a:solidFill>
                <a:latin typeface="Calibri" pitchFamily="34" charset="0"/>
              </a:rPr>
            </a:br>
            <a:br>
              <a:rPr lang="es-ES" b="1" i="1" cap="small" dirty="0">
                <a:ln>
                  <a:prstDash val="solid"/>
                </a:ln>
                <a:solidFill>
                  <a:srgbClr val="800000"/>
                </a:solidFill>
                <a:latin typeface="Calibri" pitchFamily="34" charset="0"/>
              </a:rPr>
            </a:br>
            <a:r>
              <a:rPr lang="es-ES" b="1" i="1" cap="small" dirty="0">
                <a:ln>
                  <a:prstDash val="solid"/>
                </a:ln>
                <a:solidFill>
                  <a:srgbClr val="800000"/>
                </a:solidFill>
                <a:latin typeface="Calibri" pitchFamily="34" charset="0"/>
              </a:rPr>
              <a:t>Pliego de Bases y Condiciones Estándar para adquisición de bienes por</a:t>
            </a:r>
            <a:br>
              <a:rPr lang="es-ES" b="1" i="1" cap="small" dirty="0">
                <a:ln>
                  <a:prstDash val="solid"/>
                </a:ln>
                <a:solidFill>
                  <a:srgbClr val="800000"/>
                </a:solidFill>
                <a:latin typeface="Calibri" pitchFamily="34" charset="0"/>
              </a:rPr>
            </a:br>
            <a:r>
              <a:rPr lang="es-ES" b="1" i="1" cap="small" dirty="0">
                <a:ln>
                  <a:prstDash val="solid"/>
                </a:ln>
                <a:solidFill>
                  <a:srgbClr val="800000"/>
                </a:solidFill>
                <a:latin typeface="Calibri" pitchFamily="34" charset="0"/>
              </a:rPr>
              <a:t>Convenio Marco</a:t>
            </a:r>
          </a:p>
        </p:txBody>
      </p:sp>
    </p:spTree>
    <p:extLst>
      <p:ext uri="{BB962C8B-B14F-4D97-AF65-F5344CB8AC3E}">
        <p14:creationId xmlns:p14="http://schemas.microsoft.com/office/powerpoint/2010/main" val="603999801"/>
      </p:ext>
    </p:extLst>
  </p:cSld>
  <p:clrMapOvr>
    <a:masterClrMapping/>
  </p:clrMapOvr>
  <p:transition spd="med">
    <p:pull/>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CF7AE1B-F982-45AD-88B0-AA57A3243F01}"/>
              </a:ext>
            </a:extLst>
          </p:cNvPr>
          <p:cNvSpPr>
            <a:spLocks noGrp="1"/>
          </p:cNvSpPr>
          <p:nvPr>
            <p:ph type="title"/>
          </p:nvPr>
        </p:nvSpPr>
        <p:spPr/>
        <p:txBody>
          <a:bodyPr/>
          <a:lstStyle/>
          <a:p>
            <a:r>
              <a:rPr lang="es-ES" b="1" dirty="0">
                <a:solidFill>
                  <a:srgbClr val="800000"/>
                </a:solidFill>
              </a:rPr>
              <a:t>INDICADORES DE CUMPLIMIENTO</a:t>
            </a:r>
            <a:endParaRPr lang="es-PY" b="1" dirty="0">
              <a:solidFill>
                <a:srgbClr val="800000"/>
              </a:solidFill>
            </a:endParaRPr>
          </a:p>
        </p:txBody>
      </p:sp>
      <p:sp>
        <p:nvSpPr>
          <p:cNvPr id="3" name="Marcador de contenido 2">
            <a:extLst>
              <a:ext uri="{FF2B5EF4-FFF2-40B4-BE49-F238E27FC236}">
                <a16:creationId xmlns:a16="http://schemas.microsoft.com/office/drawing/2014/main" id="{CDAAAE4A-E94B-4522-90AB-69760C91C911}"/>
              </a:ext>
            </a:extLst>
          </p:cNvPr>
          <p:cNvSpPr>
            <a:spLocks noGrp="1"/>
          </p:cNvSpPr>
          <p:nvPr>
            <p:ph idx="1"/>
          </p:nvPr>
        </p:nvSpPr>
        <p:spPr/>
        <p:txBody>
          <a:bodyPr/>
          <a:lstStyle/>
          <a:p>
            <a:pPr marL="0" indent="0" algn="just">
              <a:buNone/>
            </a:pPr>
            <a:r>
              <a:rPr lang="es-ES_tradnl" i="1" dirty="0"/>
              <a:t>La DNCP podrá en este apartado y de acuerdo al tipo de contratación, indicar el documento que las unidades compradoras deberán comunicar a través del módulo de Seguimiento de Contratos.</a:t>
            </a:r>
            <a:endParaRPr lang="es-PY" i="1" dirty="0"/>
          </a:p>
          <a:p>
            <a:pPr marL="0" indent="0" algn="just">
              <a:buNone/>
            </a:pPr>
            <a:r>
              <a:rPr lang="es-PY" i="1" dirty="0"/>
              <a:t>El documento requerido para acreditar el cumplimiento contractual será: </a:t>
            </a:r>
            <a:r>
              <a:rPr lang="es-PY" i="1" dirty="0">
                <a:solidFill>
                  <a:srgbClr val="FF0000"/>
                </a:solidFill>
              </a:rPr>
              <a:t>(Ejemplo: acta de recepción).</a:t>
            </a:r>
          </a:p>
          <a:p>
            <a:endParaRPr lang="es-PY" dirty="0"/>
          </a:p>
        </p:txBody>
      </p:sp>
    </p:spTree>
    <p:extLst>
      <p:ext uri="{BB962C8B-B14F-4D97-AF65-F5344CB8AC3E}">
        <p14:creationId xmlns:p14="http://schemas.microsoft.com/office/powerpoint/2010/main" val="1372867837"/>
      </p:ext>
    </p:extLst>
  </p:cSld>
  <p:clrMapOvr>
    <a:masterClrMapping/>
  </p:clrMapOvr>
  <p:transition spd="med">
    <p:pull/>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8479807-B95F-4624-961F-6B6FF7A691AA}"/>
              </a:ext>
            </a:extLst>
          </p:cNvPr>
          <p:cNvSpPr>
            <a:spLocks noGrp="1"/>
          </p:cNvSpPr>
          <p:nvPr>
            <p:ph type="title"/>
          </p:nvPr>
        </p:nvSpPr>
        <p:spPr/>
        <p:txBody>
          <a:bodyPr>
            <a:normAutofit/>
          </a:bodyPr>
          <a:lstStyle/>
          <a:p>
            <a:pPr algn="ctr"/>
            <a:r>
              <a:rPr lang="es-ES" b="1" dirty="0">
                <a:solidFill>
                  <a:srgbClr val="800000"/>
                </a:solidFill>
              </a:rPr>
              <a:t>Muestras de productos para catalogo</a:t>
            </a:r>
            <a:endParaRPr lang="es-PY" b="1" dirty="0">
              <a:solidFill>
                <a:srgbClr val="800000"/>
              </a:solidFill>
            </a:endParaRPr>
          </a:p>
        </p:txBody>
      </p:sp>
      <p:sp>
        <p:nvSpPr>
          <p:cNvPr id="3" name="Marcador de contenido 2">
            <a:extLst>
              <a:ext uri="{FF2B5EF4-FFF2-40B4-BE49-F238E27FC236}">
                <a16:creationId xmlns:a16="http://schemas.microsoft.com/office/drawing/2014/main" id="{3AAAF46E-3678-4303-9A02-3D5D7FC51EDD}"/>
              </a:ext>
            </a:extLst>
          </p:cNvPr>
          <p:cNvSpPr>
            <a:spLocks noGrp="1"/>
          </p:cNvSpPr>
          <p:nvPr>
            <p:ph idx="1"/>
          </p:nvPr>
        </p:nvSpPr>
        <p:spPr/>
        <p:txBody>
          <a:bodyPr/>
          <a:lstStyle/>
          <a:p>
            <a:pPr marL="0" indent="0" algn="just">
              <a:buNone/>
            </a:pPr>
            <a:r>
              <a:rPr lang="es-ES" i="1" dirty="0"/>
              <a:t>A los efectos de construir un catálogo de imágenes de los productos a ser incorporados a la Tienda Virtual, los oferentes calificados deberán dar cumplimiento a los lineamientos emitidos por la DNCP.</a:t>
            </a:r>
          </a:p>
          <a:p>
            <a:pPr marL="0" indent="0" algn="just">
              <a:buNone/>
            </a:pPr>
            <a:r>
              <a:rPr lang="es-ES" i="1" dirty="0"/>
              <a:t>La activación de los productos a la Tienda Virtual quedará sujeta al cumplimiento de los lineamientos mencionados</a:t>
            </a:r>
          </a:p>
          <a:p>
            <a:endParaRPr lang="es-PY" dirty="0"/>
          </a:p>
        </p:txBody>
      </p:sp>
    </p:spTree>
    <p:extLst>
      <p:ext uri="{BB962C8B-B14F-4D97-AF65-F5344CB8AC3E}">
        <p14:creationId xmlns:p14="http://schemas.microsoft.com/office/powerpoint/2010/main" val="1910213305"/>
      </p:ext>
    </p:extLst>
  </p:cSld>
  <p:clrMapOvr>
    <a:masterClrMapping/>
  </p:clrMapOvr>
  <p:transition spd="med">
    <p:pull/>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76FD473-1379-413F-9FC1-6D5A018EFFA4}"/>
              </a:ext>
            </a:extLst>
          </p:cNvPr>
          <p:cNvSpPr>
            <a:spLocks noGrp="1"/>
          </p:cNvSpPr>
          <p:nvPr>
            <p:ph type="title"/>
          </p:nvPr>
        </p:nvSpPr>
        <p:spPr/>
        <p:txBody>
          <a:bodyPr/>
          <a:lstStyle/>
          <a:p>
            <a:pPr algn="ctr"/>
            <a:r>
              <a:rPr lang="es-ES" b="1" dirty="0">
                <a:solidFill>
                  <a:srgbClr val="800000"/>
                </a:solidFill>
              </a:rPr>
              <a:t>Anticipo</a:t>
            </a:r>
            <a:endParaRPr lang="es-PY" b="1" dirty="0">
              <a:solidFill>
                <a:srgbClr val="800000"/>
              </a:solidFill>
            </a:endParaRPr>
          </a:p>
        </p:txBody>
      </p:sp>
      <p:sp>
        <p:nvSpPr>
          <p:cNvPr id="3" name="Marcador de contenido 2">
            <a:extLst>
              <a:ext uri="{FF2B5EF4-FFF2-40B4-BE49-F238E27FC236}">
                <a16:creationId xmlns:a16="http://schemas.microsoft.com/office/drawing/2014/main" id="{99CF4D46-4685-4BBC-95B4-F271D46520DA}"/>
              </a:ext>
            </a:extLst>
          </p:cNvPr>
          <p:cNvSpPr>
            <a:spLocks noGrp="1"/>
          </p:cNvSpPr>
          <p:nvPr>
            <p:ph idx="1"/>
          </p:nvPr>
        </p:nvSpPr>
        <p:spPr/>
        <p:txBody>
          <a:bodyPr/>
          <a:lstStyle/>
          <a:p>
            <a:pPr marL="0" indent="0" algn="just">
              <a:buNone/>
            </a:pPr>
            <a:r>
              <a:rPr lang="es-ES" i="1" dirty="0"/>
              <a:t>El anticipo es la suma de dinero que se entrega al proveedor, destinada al financiamiento de los costos en que este debe incurrir para iniciar la ejecución del objeto contractual.</a:t>
            </a:r>
          </a:p>
          <a:p>
            <a:pPr marL="0" indent="0" algn="just">
              <a:buNone/>
            </a:pPr>
            <a:r>
              <a:rPr lang="es-ES" i="1" dirty="0"/>
              <a:t>El mismo no constituye un pago por adelantado; debe estar amparado con una garantía correspondiente al cien por ciento de su valor, debiendo el proveedor demostrar su debido uso. </a:t>
            </a:r>
          </a:p>
          <a:p>
            <a:endParaRPr lang="es-PY" dirty="0"/>
          </a:p>
        </p:txBody>
      </p:sp>
    </p:spTree>
    <p:extLst>
      <p:ext uri="{BB962C8B-B14F-4D97-AF65-F5344CB8AC3E}">
        <p14:creationId xmlns:p14="http://schemas.microsoft.com/office/powerpoint/2010/main" val="1886373836"/>
      </p:ext>
    </p:extLst>
  </p:cSld>
  <p:clrMapOvr>
    <a:masterClrMapping/>
  </p:clrMapOvr>
  <p:transition spd="med">
    <p:pull/>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pPr algn="ctr"/>
            <a:endParaRPr lang="es-PY" b="1" dirty="0">
              <a:solidFill>
                <a:srgbClr val="800000"/>
              </a:solidFill>
            </a:endParaRPr>
          </a:p>
        </p:txBody>
      </p:sp>
      <p:sp>
        <p:nvSpPr>
          <p:cNvPr id="3" name="Marcador de contenido 2"/>
          <p:cNvSpPr>
            <a:spLocks noGrp="1"/>
          </p:cNvSpPr>
          <p:nvPr>
            <p:ph idx="1"/>
          </p:nvPr>
        </p:nvSpPr>
        <p:spPr/>
        <p:txBody>
          <a:bodyPr/>
          <a:lstStyle/>
          <a:p>
            <a:pPr marL="0" indent="0" algn="ctr">
              <a:buNone/>
            </a:pPr>
            <a:endParaRPr lang="es-ES" dirty="0"/>
          </a:p>
          <a:p>
            <a:pPr marL="0" indent="0" algn="ctr">
              <a:buNone/>
            </a:pPr>
            <a:endParaRPr lang="es-ES" dirty="0"/>
          </a:p>
          <a:p>
            <a:pPr marL="0" indent="0" algn="ctr">
              <a:buNone/>
            </a:pPr>
            <a:r>
              <a:rPr lang="es-ES" dirty="0"/>
              <a:t>Licitación Pública Nacional para el suministro de</a:t>
            </a:r>
          </a:p>
          <a:p>
            <a:pPr marL="0" indent="0" algn="just">
              <a:buNone/>
            </a:pPr>
            <a:r>
              <a:rPr lang="es-ES" dirty="0"/>
              <a:t>“……” al Estado Paraguayo</a:t>
            </a:r>
          </a:p>
        </p:txBody>
      </p:sp>
    </p:spTree>
    <p:extLst>
      <p:ext uri="{BB962C8B-B14F-4D97-AF65-F5344CB8AC3E}">
        <p14:creationId xmlns:p14="http://schemas.microsoft.com/office/powerpoint/2010/main" val="815605092"/>
      </p:ext>
    </p:extLst>
  </p:cSld>
  <p:clrMapOvr>
    <a:masterClrMapping/>
  </p:clrMapOvr>
  <p:transition spd="med">
    <p:pull/>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9A847CCC-841F-430D-886F-7997A616B69D}"/>
              </a:ext>
            </a:extLst>
          </p:cNvPr>
          <p:cNvSpPr>
            <a:spLocks noGrp="1"/>
          </p:cNvSpPr>
          <p:nvPr>
            <p:ph type="title"/>
          </p:nvPr>
        </p:nvSpPr>
        <p:spPr/>
        <p:txBody>
          <a:bodyPr/>
          <a:lstStyle/>
          <a:p>
            <a:endParaRPr lang="es-PY"/>
          </a:p>
        </p:txBody>
      </p:sp>
      <p:sp>
        <p:nvSpPr>
          <p:cNvPr id="3" name="Marcador de contenido 2">
            <a:extLst>
              <a:ext uri="{FF2B5EF4-FFF2-40B4-BE49-F238E27FC236}">
                <a16:creationId xmlns:a16="http://schemas.microsoft.com/office/drawing/2014/main" id="{53E37BCE-FD88-4BE1-B55B-62F8F0329C9F}"/>
              </a:ext>
            </a:extLst>
          </p:cNvPr>
          <p:cNvSpPr>
            <a:spLocks noGrp="1"/>
          </p:cNvSpPr>
          <p:nvPr>
            <p:ph idx="1"/>
          </p:nvPr>
        </p:nvSpPr>
        <p:spPr/>
        <p:txBody>
          <a:bodyPr/>
          <a:lstStyle/>
          <a:p>
            <a:pPr marL="0" indent="0">
              <a:buNone/>
            </a:pPr>
            <a:r>
              <a:rPr lang="es-ES" dirty="0"/>
              <a:t>Este documento fue elaborado en base a: </a:t>
            </a:r>
          </a:p>
          <a:p>
            <a:pPr marL="0" indent="0">
              <a:buNone/>
            </a:pPr>
            <a:endParaRPr lang="es-ES" dirty="0"/>
          </a:p>
          <a:p>
            <a:r>
              <a:rPr lang="es-ES" dirty="0"/>
              <a:t>Pliego de Bases y Condiciones estándar de bienes. </a:t>
            </a:r>
          </a:p>
          <a:p>
            <a:pPr marL="0" indent="0">
              <a:buNone/>
            </a:pPr>
            <a:endParaRPr lang="es-ES" dirty="0"/>
          </a:p>
          <a:p>
            <a:r>
              <a:rPr lang="es-ES" dirty="0"/>
              <a:t>Pliegos utilizados en procesos de Convenio Marco. </a:t>
            </a:r>
            <a:endParaRPr lang="es-PY" dirty="0"/>
          </a:p>
        </p:txBody>
      </p:sp>
    </p:spTree>
    <p:extLst>
      <p:ext uri="{BB962C8B-B14F-4D97-AF65-F5344CB8AC3E}">
        <p14:creationId xmlns:p14="http://schemas.microsoft.com/office/powerpoint/2010/main" val="2149659900"/>
      </p:ext>
    </p:extLst>
  </p:cSld>
  <p:clrMapOvr>
    <a:masterClrMapping/>
  </p:clrMapOvr>
  <p:transition spd="med">
    <p:pull/>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pPr algn="ctr"/>
            <a:endParaRPr lang="es-PY" b="1" dirty="0">
              <a:solidFill>
                <a:srgbClr val="800000"/>
              </a:solidFill>
            </a:endParaRPr>
          </a:p>
        </p:txBody>
      </p:sp>
      <p:sp>
        <p:nvSpPr>
          <p:cNvPr id="3" name="Marcador de contenido 2"/>
          <p:cNvSpPr>
            <a:spLocks noGrp="1"/>
          </p:cNvSpPr>
          <p:nvPr>
            <p:ph idx="1"/>
          </p:nvPr>
        </p:nvSpPr>
        <p:spPr/>
        <p:txBody>
          <a:bodyPr/>
          <a:lstStyle/>
          <a:p>
            <a:pPr marL="0" indent="0" algn="just">
              <a:buNone/>
            </a:pPr>
            <a:r>
              <a:rPr lang="es-ES" dirty="0"/>
              <a:t>En virtud a la Política de Compras Públicas Sostenibles, la DNCP podrá introducir criterios y condiciones especiales que favorezcan la participación de las </a:t>
            </a:r>
            <a:r>
              <a:rPr lang="es-ES" b="1" dirty="0"/>
              <a:t>Micro, Pequeñas y Medianas Empresas (MIPYMES)</a:t>
            </a:r>
            <a:r>
              <a:rPr lang="es-ES" dirty="0"/>
              <a:t>, las cuales acreditarán su calidad mediante el certificado emitido por el Ministerio de Industria y Comercio.</a:t>
            </a:r>
            <a:endParaRPr lang="es-PY" dirty="0"/>
          </a:p>
          <a:p>
            <a:pPr marL="0" indent="0">
              <a:buNone/>
            </a:pPr>
            <a:endParaRPr lang="es-PY" dirty="0"/>
          </a:p>
        </p:txBody>
      </p:sp>
    </p:spTree>
    <p:extLst>
      <p:ext uri="{BB962C8B-B14F-4D97-AF65-F5344CB8AC3E}">
        <p14:creationId xmlns:p14="http://schemas.microsoft.com/office/powerpoint/2010/main" val="1699918756"/>
      </p:ext>
    </p:extLst>
  </p:cSld>
  <p:clrMapOvr>
    <a:masterClrMapping/>
  </p:clrMapOvr>
  <p:transition spd="med">
    <p:pull/>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pPr algn="ctr"/>
            <a:r>
              <a:rPr lang="es-PY" b="1" dirty="0">
                <a:solidFill>
                  <a:srgbClr val="800000"/>
                </a:solidFill>
              </a:rPr>
              <a:t>Garantías</a:t>
            </a:r>
          </a:p>
        </p:txBody>
      </p:sp>
      <p:sp>
        <p:nvSpPr>
          <p:cNvPr id="3" name="Marcador de contenido 2"/>
          <p:cNvSpPr>
            <a:spLocks noGrp="1"/>
          </p:cNvSpPr>
          <p:nvPr>
            <p:ph idx="1"/>
          </p:nvPr>
        </p:nvSpPr>
        <p:spPr/>
        <p:txBody>
          <a:bodyPr/>
          <a:lstStyle/>
          <a:p>
            <a:pPr marL="514350" indent="-514350">
              <a:buAutoNum type="arabicParenR"/>
            </a:pPr>
            <a:r>
              <a:rPr lang="es-PY" dirty="0"/>
              <a:t>Declaración Jurada de Mantenimiento de Ofertas</a:t>
            </a:r>
          </a:p>
          <a:p>
            <a:pPr marL="514350" indent="-514350">
              <a:buAutoNum type="arabicParenR"/>
            </a:pPr>
            <a:r>
              <a:rPr lang="es-PY" dirty="0"/>
              <a:t>Garantía de Cumplimiento del Convenio Marco</a:t>
            </a:r>
          </a:p>
          <a:p>
            <a:pPr marL="514350" indent="-514350">
              <a:buAutoNum type="arabicParenR"/>
            </a:pPr>
            <a:r>
              <a:rPr lang="es-PY" dirty="0"/>
              <a:t>Garantía de Fiel Cumplimiento de Contrato</a:t>
            </a:r>
          </a:p>
          <a:p>
            <a:pPr marL="514350" indent="-514350">
              <a:buAutoNum type="arabicParenR"/>
            </a:pPr>
            <a:r>
              <a:rPr lang="es-ES" b="1" dirty="0"/>
              <a:t>G</a:t>
            </a:r>
            <a:r>
              <a:rPr lang="es-PY" b="1" dirty="0"/>
              <a:t>arantía de Anticipo (Declaración jurada para MIPYMES)</a:t>
            </a:r>
          </a:p>
          <a:p>
            <a:pPr marL="514350" indent="-514350">
              <a:buAutoNum type="arabicParenR"/>
            </a:pPr>
            <a:r>
              <a:rPr lang="es-ES" dirty="0"/>
              <a:t>G</a:t>
            </a:r>
            <a:r>
              <a:rPr lang="es-PY" dirty="0"/>
              <a:t>arantía de bienes</a:t>
            </a:r>
          </a:p>
        </p:txBody>
      </p:sp>
    </p:spTree>
    <p:extLst>
      <p:ext uri="{BB962C8B-B14F-4D97-AF65-F5344CB8AC3E}">
        <p14:creationId xmlns:p14="http://schemas.microsoft.com/office/powerpoint/2010/main" val="3745378230"/>
      </p:ext>
    </p:extLst>
  </p:cSld>
  <p:clrMapOvr>
    <a:masterClrMapping/>
  </p:clrMapOvr>
  <p:transition spd="med">
    <p:pull/>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pPr algn="ctr"/>
            <a:r>
              <a:rPr lang="es-PY" b="1" dirty="0">
                <a:solidFill>
                  <a:srgbClr val="800000"/>
                </a:solidFill>
              </a:rPr>
              <a:t>Aperturas constantes</a:t>
            </a:r>
            <a:endParaRPr lang="es-PY" dirty="0"/>
          </a:p>
        </p:txBody>
      </p:sp>
      <p:sp>
        <p:nvSpPr>
          <p:cNvPr id="3" name="Marcador de contenido 2"/>
          <p:cNvSpPr>
            <a:spLocks noGrp="1"/>
          </p:cNvSpPr>
          <p:nvPr>
            <p:ph idx="1"/>
          </p:nvPr>
        </p:nvSpPr>
        <p:spPr/>
        <p:txBody>
          <a:bodyPr>
            <a:normAutofit/>
          </a:bodyPr>
          <a:lstStyle/>
          <a:p>
            <a:pPr marL="0" indent="0" algn="just">
              <a:buNone/>
            </a:pPr>
            <a:r>
              <a:rPr lang="es-ES" dirty="0">
                <a:solidFill>
                  <a:srgbClr val="000000"/>
                </a:solidFill>
                <a:latin typeface="Calibri" panose="020F0502020204030204" pitchFamily="34" charset="0"/>
              </a:rPr>
              <a:t>Durante la vigencia del Convenio Marco, la DNCP podrá realizar convocatorias complementarias para permitir la participación de nuevos oferentes, las cuales se realizarán sin variación alguna de las condiciones establecidas en el presente convenio. </a:t>
            </a:r>
            <a:endParaRPr lang="es-PY" dirty="0">
              <a:solidFill>
                <a:srgbClr val="000000"/>
              </a:solidFill>
              <a:latin typeface="Calibri" panose="020F0502020204030204" pitchFamily="34" charset="0"/>
            </a:endParaRPr>
          </a:p>
        </p:txBody>
      </p:sp>
    </p:spTree>
    <p:extLst>
      <p:ext uri="{BB962C8B-B14F-4D97-AF65-F5344CB8AC3E}">
        <p14:creationId xmlns:p14="http://schemas.microsoft.com/office/powerpoint/2010/main" val="984438683"/>
      </p:ext>
    </p:extLst>
  </p:cSld>
  <p:clrMapOvr>
    <a:masterClrMapping/>
  </p:clrMapOvr>
  <p:transition spd="med">
    <p:pull/>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5C74922C-1A0F-4E0C-A451-6A808F6034ED}"/>
              </a:ext>
            </a:extLst>
          </p:cNvPr>
          <p:cNvSpPr>
            <a:spLocks noGrp="1"/>
          </p:cNvSpPr>
          <p:nvPr>
            <p:ph type="title"/>
          </p:nvPr>
        </p:nvSpPr>
        <p:spPr/>
        <p:txBody>
          <a:bodyPr/>
          <a:lstStyle/>
          <a:p>
            <a:pPr algn="ctr"/>
            <a:r>
              <a:rPr lang="es-ES" b="1" dirty="0">
                <a:solidFill>
                  <a:srgbClr val="800000"/>
                </a:solidFill>
              </a:rPr>
              <a:t>Capacidad financiera</a:t>
            </a:r>
            <a:endParaRPr lang="es-PY" dirty="0"/>
          </a:p>
        </p:txBody>
      </p:sp>
      <p:sp>
        <p:nvSpPr>
          <p:cNvPr id="3" name="Marcador de contenido 2">
            <a:extLst>
              <a:ext uri="{FF2B5EF4-FFF2-40B4-BE49-F238E27FC236}">
                <a16:creationId xmlns:a16="http://schemas.microsoft.com/office/drawing/2014/main" id="{D3766A3F-27FB-4797-B519-D21C2D3DF4C4}"/>
              </a:ext>
            </a:extLst>
          </p:cNvPr>
          <p:cNvSpPr>
            <a:spLocks noGrp="1"/>
          </p:cNvSpPr>
          <p:nvPr>
            <p:ph idx="1"/>
          </p:nvPr>
        </p:nvSpPr>
        <p:spPr/>
        <p:txBody>
          <a:bodyPr>
            <a:normAutofit fontScale="92500" lnSpcReduction="20000"/>
          </a:bodyPr>
          <a:lstStyle/>
          <a:p>
            <a:pPr marL="0" indent="0" algn="just">
              <a:buNone/>
            </a:pPr>
            <a:r>
              <a:rPr lang="es-ES" i="1" dirty="0"/>
              <a:t>“Si el oferente es una empresa catalogada como MIPYME por el MIC, el periodo a ser evaluado para la capacidad financiera será el ejercicio contable cerrado de los últimos tres (3) años, como máximo. </a:t>
            </a:r>
          </a:p>
          <a:p>
            <a:pPr marL="0" indent="0" algn="just">
              <a:buNone/>
            </a:pPr>
            <a:r>
              <a:rPr lang="es-ES" i="1" dirty="0"/>
              <a:t>Los requisitos para evaluar, a elección de la DNCP, respetarán los siguientes valores máximos fijados: </a:t>
            </a:r>
          </a:p>
          <a:p>
            <a:pPr marL="0" indent="0">
              <a:buNone/>
            </a:pPr>
            <a:r>
              <a:rPr lang="es-ES" i="1" dirty="0"/>
              <a:t>-	Eficiencia: igual o mayor a 1. </a:t>
            </a:r>
          </a:p>
          <a:p>
            <a:pPr marL="0" indent="0">
              <a:buNone/>
            </a:pPr>
            <a:r>
              <a:rPr lang="es-ES" i="1" dirty="0"/>
              <a:t>-	Endeudamiento:  No deberá ser mayor a 0,80</a:t>
            </a:r>
          </a:p>
          <a:p>
            <a:pPr marL="0" indent="0" algn="just">
              <a:buNone/>
            </a:pPr>
            <a:r>
              <a:rPr lang="es-ES" i="1" dirty="0"/>
              <a:t>En caso de que el oferente catalogado como MIPYME cumpla con el porcentaje requerido en el presente punto en los ejercicios contables cerrados de los últimos dos (2) años, el mismo será considerado para la participación del oferente”</a:t>
            </a:r>
          </a:p>
          <a:p>
            <a:endParaRPr lang="es-PY" dirty="0"/>
          </a:p>
        </p:txBody>
      </p:sp>
    </p:spTree>
    <p:extLst>
      <p:ext uri="{BB962C8B-B14F-4D97-AF65-F5344CB8AC3E}">
        <p14:creationId xmlns:p14="http://schemas.microsoft.com/office/powerpoint/2010/main" val="1158278705"/>
      </p:ext>
    </p:extLst>
  </p:cSld>
  <p:clrMapOvr>
    <a:masterClrMapping/>
  </p:clrMapOvr>
  <p:transition spd="med">
    <p:pull/>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pPr algn="ctr"/>
            <a:r>
              <a:rPr lang="es-PY" b="1" dirty="0">
                <a:solidFill>
                  <a:srgbClr val="800000"/>
                </a:solidFill>
              </a:rPr>
              <a:t>EXPERIENCIA</a:t>
            </a:r>
            <a:endParaRPr lang="es-PY" dirty="0"/>
          </a:p>
        </p:txBody>
      </p:sp>
      <p:sp>
        <p:nvSpPr>
          <p:cNvPr id="3" name="Marcador de contenido 2"/>
          <p:cNvSpPr>
            <a:spLocks noGrp="1"/>
          </p:cNvSpPr>
          <p:nvPr>
            <p:ph idx="1"/>
          </p:nvPr>
        </p:nvSpPr>
        <p:spPr/>
        <p:txBody>
          <a:bodyPr/>
          <a:lstStyle/>
          <a:p>
            <a:pPr marL="0" indent="0" algn="just">
              <a:buNone/>
            </a:pPr>
            <a:r>
              <a:rPr lang="es-PY" b="1" i="1" dirty="0"/>
              <a:t>“…</a:t>
            </a:r>
            <a:r>
              <a:rPr lang="es-ES" i="1" dirty="0"/>
              <a:t>Si el oferente participante es una empresa catalogada como MIPYMES por el MIC, la misma deberá acreditar la provisión o suministro del diez por ciento (10%) del monto del umbral de la licitación pública…”</a:t>
            </a:r>
            <a:endParaRPr lang="es-PY" i="1" dirty="0"/>
          </a:p>
        </p:txBody>
      </p:sp>
    </p:spTree>
    <p:extLst>
      <p:ext uri="{BB962C8B-B14F-4D97-AF65-F5344CB8AC3E}">
        <p14:creationId xmlns:p14="http://schemas.microsoft.com/office/powerpoint/2010/main" val="1465010744"/>
      </p:ext>
    </p:extLst>
  </p:cSld>
  <p:clrMapOvr>
    <a:masterClrMapping/>
  </p:clrMapOvr>
  <p:transition spd="med">
    <p:pull/>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pPr algn="ctr"/>
            <a:r>
              <a:rPr lang="es-PY" b="1" dirty="0">
                <a:solidFill>
                  <a:srgbClr val="800000"/>
                </a:solidFill>
              </a:rPr>
              <a:t>CAPACIDAD TÉCNICA</a:t>
            </a:r>
          </a:p>
        </p:txBody>
      </p:sp>
      <p:sp>
        <p:nvSpPr>
          <p:cNvPr id="3" name="Marcador de contenido 2"/>
          <p:cNvSpPr>
            <a:spLocks noGrp="1"/>
          </p:cNvSpPr>
          <p:nvPr>
            <p:ph idx="1"/>
          </p:nvPr>
        </p:nvSpPr>
        <p:spPr/>
        <p:txBody>
          <a:bodyPr/>
          <a:lstStyle/>
          <a:p>
            <a:pPr marL="0" indent="0" algn="just">
              <a:buNone/>
            </a:pPr>
            <a:r>
              <a:rPr lang="es-ES" i="1" dirty="0"/>
              <a:t>“…En el caso que el oferente sea una empresa catalogada como MIPYMES por el MIC, la misma podrá dar cumplimiento a los requisitos mencionados a través de una declaración jurada en la cual se indiquen los datos de cada uno de los requerimientos…”</a:t>
            </a:r>
            <a:endParaRPr lang="es-PY" b="1" i="1" dirty="0"/>
          </a:p>
        </p:txBody>
      </p:sp>
    </p:spTree>
    <p:extLst>
      <p:ext uri="{BB962C8B-B14F-4D97-AF65-F5344CB8AC3E}">
        <p14:creationId xmlns:p14="http://schemas.microsoft.com/office/powerpoint/2010/main" val="2324740478"/>
      </p:ext>
    </p:extLst>
  </p:cSld>
  <p:clrMapOvr>
    <a:masterClrMapping/>
  </p:clrMapOvr>
  <p:transition spd="med">
    <p:pull/>
  </p:transition>
</p:sld>
</file>

<file path=ppt/theme/theme1.xml><?xml version="1.0" encoding="utf-8"?>
<a:theme xmlns:a="http://schemas.openxmlformats.org/drawingml/2006/main" name="Tema de Office">
  <a:themeElements>
    <a:clrScheme name="Tema de 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Tema de 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Tema de 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Documento" ma:contentTypeID="0x010100CD74A8271BC09240BD9CE0C91C2DB087" ma:contentTypeVersion="0" ma:contentTypeDescription="Crear nuevo documento." ma:contentTypeScope="" ma:versionID="282e2b75bab9b0bf9637a82e723ed3d1">
  <xsd:schema xmlns:xsd="http://www.w3.org/2001/XMLSchema" xmlns:xs="http://www.w3.org/2001/XMLSchema" xmlns:p="http://schemas.microsoft.com/office/2006/metadata/properties" targetNamespace="http://schemas.microsoft.com/office/2006/metadata/properties" ma:root="true" ma:fieldsID="3f6edc329ff236629c56e3b879b320d0">
    <xsd:element name="properties">
      <xsd:complexType>
        <xsd:sequence>
          <xsd:element name="documentManagement">
            <xsd:complexType>
              <xsd:all/>
            </xsd:complexType>
          </xsd:element>
        </xsd:sequence>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Tipo de contenido"/>
        <xsd:element ref="dc:title" minOccurs="0" maxOccurs="1" ma:index="4" ma:displayName="Título"/>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B0F94539-5111-43FF-843B-8F8313C47E68}">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http://schemas.openxmlformats.org/package/2006/metadata/core-properties"/>
    <ds:schemaRef ds:uri="http://purl.org/dc/elements/1.1/"/>
    <ds:schemaRef ds:uri="http://purl.org/dc/terms/"/>
    <ds:schemaRef ds:uri="http://schemas.microsoft.com/internal/obd"/>
    <ds:schemaRef ds:uri="http://schemas.microsoft.com/office/infopath/2007/PartnerControls"/>
  </ds:schemaRefs>
</ds:datastoreItem>
</file>

<file path=customXml/itemProps2.xml><?xml version="1.0" encoding="utf-8"?>
<ds:datastoreItem xmlns:ds="http://schemas.openxmlformats.org/officeDocument/2006/customXml" ds:itemID="{D4F4D67A-D2CA-45D4-80F6-9F8A539FB979}">
  <ds:schemaRefs>
    <ds:schemaRef ds:uri="http://www.w3.org/XML/1998/namespace"/>
    <ds:schemaRef ds:uri="http://schemas.microsoft.com/office/2006/metadata/properties"/>
    <ds:schemaRef ds:uri="http://purl.org/dc/terms/"/>
    <ds:schemaRef ds:uri="http://schemas.microsoft.com/office/2006/documentManagement/types"/>
    <ds:schemaRef ds:uri="http://schemas.microsoft.com/office/infopath/2007/PartnerControls"/>
    <ds:schemaRef ds:uri="http://schemas.openxmlformats.org/package/2006/metadata/core-properties"/>
    <ds:schemaRef ds:uri="http://purl.org/dc/dcmitype/"/>
    <ds:schemaRef ds:uri="http://purl.org/dc/elements/1.1/"/>
  </ds:schemaRefs>
</ds:datastoreItem>
</file>

<file path=customXml/itemProps3.xml><?xml version="1.0" encoding="utf-8"?>
<ds:datastoreItem xmlns:ds="http://schemas.openxmlformats.org/officeDocument/2006/customXml" ds:itemID="{C2C5BDFD-85F5-4529-B014-BCF5688FB576}">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Office Theme</Template>
  <TotalTime>833</TotalTime>
  <Words>558</Words>
  <Application>Microsoft Office PowerPoint</Application>
  <PresentationFormat>Presentación en pantalla (4:3)</PresentationFormat>
  <Paragraphs>38</Paragraphs>
  <Slides>12</Slides>
  <Notes>0</Notes>
  <HiddenSlides>0</HiddenSlides>
  <MMClips>0</MMClips>
  <ScaleCrop>false</ScaleCrop>
  <HeadingPairs>
    <vt:vector size="6" baseType="variant">
      <vt:variant>
        <vt:lpstr>Fuentes usadas</vt:lpstr>
      </vt:variant>
      <vt:variant>
        <vt:i4>3</vt:i4>
      </vt:variant>
      <vt:variant>
        <vt:lpstr>Tema</vt:lpstr>
      </vt:variant>
      <vt:variant>
        <vt:i4>1</vt:i4>
      </vt:variant>
      <vt:variant>
        <vt:lpstr>Títulos de diapositiva</vt:lpstr>
      </vt:variant>
      <vt:variant>
        <vt:i4>12</vt:i4>
      </vt:variant>
    </vt:vector>
  </HeadingPairs>
  <TitlesOfParts>
    <vt:vector size="16" baseType="lpstr">
      <vt:lpstr>Arial</vt:lpstr>
      <vt:lpstr>Calibri</vt:lpstr>
      <vt:lpstr>Calibri Light</vt:lpstr>
      <vt:lpstr>Tema de Office</vt:lpstr>
      <vt:lpstr>   Pliego de Bases y Condiciones Estándar para adquisición de bienes por Convenio Marco</vt:lpstr>
      <vt:lpstr>Presentación de PowerPoint</vt:lpstr>
      <vt:lpstr>Presentación de PowerPoint</vt:lpstr>
      <vt:lpstr>Presentación de PowerPoint</vt:lpstr>
      <vt:lpstr>Garantías</vt:lpstr>
      <vt:lpstr>Aperturas constantes</vt:lpstr>
      <vt:lpstr>Capacidad financiera</vt:lpstr>
      <vt:lpstr>EXPERIENCIA</vt:lpstr>
      <vt:lpstr>CAPACIDAD TÉCNICA</vt:lpstr>
      <vt:lpstr>INDICADORES DE CUMPLIMIENTO</vt:lpstr>
      <vt:lpstr>Muestras de productos para catalogo</vt:lpstr>
      <vt:lpstr>Anticipo</vt:lpstr>
    </vt:vector>
  </TitlesOfParts>
  <Company>DNCP</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Angel Arturo Pereira Leiva</dc:creator>
  <cp:lastModifiedBy>Fernando Ivan Lezcano Roa</cp:lastModifiedBy>
  <cp:revision>46</cp:revision>
  <dcterms:created xsi:type="dcterms:W3CDTF">2014-11-25T14:00:43Z</dcterms:created>
  <dcterms:modified xsi:type="dcterms:W3CDTF">2022-12-28T11:55:36Z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0x010100CD74A8271BC09240BD9CE0C91C2DB087</vt:lpwstr>
  </property>
</Properties>
</file>

<file path=docProps/thumbnail.jpeg>
</file>