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sldIdLst>
    <p:sldId id="320" r:id="rId5"/>
    <p:sldId id="329" r:id="rId6"/>
    <p:sldId id="345" r:id="rId7"/>
    <p:sldId id="340" r:id="rId8"/>
    <p:sldId id="330" r:id="rId9"/>
    <p:sldId id="325" r:id="rId10"/>
    <p:sldId id="341" r:id="rId11"/>
    <p:sldId id="328" r:id="rId12"/>
    <p:sldId id="337" r:id="rId13"/>
    <p:sldId id="342" r:id="rId14"/>
    <p:sldId id="338" r:id="rId15"/>
    <p:sldId id="343" r:id="rId16"/>
    <p:sldId id="344" r:id="rId17"/>
    <p:sldId id="335" r:id="rId18"/>
  </p:sldIdLst>
  <p:sldSz cx="12192000" cy="6858000"/>
  <p:notesSz cx="7315200" cy="96012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81DEFF"/>
    <a:srgbClr val="663300"/>
    <a:srgbClr val="996633"/>
    <a:srgbClr val="B6817A"/>
    <a:srgbClr val="653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E16FE4-F90F-4072-8DE7-27F30F439311}" v="20" dt="2021-12-10T21:08:23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18" autoAdjust="0"/>
    <p:restoredTop sz="96172"/>
  </p:normalViewPr>
  <p:slideViewPr>
    <p:cSldViewPr snapToGrid="0">
      <p:cViewPr varScale="1">
        <p:scale>
          <a:sx n="111" d="100"/>
          <a:sy n="111" d="100"/>
        </p:scale>
        <p:origin x="116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0" cy="4817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Y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28EE8-BAEC-4C59-87D7-D200C349BEAF}" type="datetimeFigureOut">
              <a:rPr lang="es-PY" smtClean="0"/>
              <a:t>13/12/2021</a:t>
            </a:fld>
            <a:endParaRPr lang="es-PY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Y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9119475"/>
            <a:ext cx="3169920" cy="481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Y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74435-9246-4F12-8609-95E875317746}" type="slidenum">
              <a:rPr lang="es-PY" smtClean="0"/>
              <a:t>‹Nº›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2718940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1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4181961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14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283027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065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None/>
            </a:pPr>
            <a:r>
              <a:rPr lang="es-ES" dirty="0"/>
              <a:t>El NOC monitoreará y dará respuesta a todos los servicios ofrecidos y a ser ofrecidos por el MITC, entre ellos: </a:t>
            </a: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tx1"/>
                </a:solidFill>
                <a:latin typeface="Comfortaa"/>
                <a:ea typeface="Comfortaa"/>
                <a:cs typeface="Comfortaa"/>
                <a:sym typeface="Comfortaa"/>
              </a:rPr>
              <a:t>Gobierno Digital y Trámites en línea</a:t>
            </a: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tx1"/>
                </a:solidFill>
                <a:latin typeface="Comfortaa"/>
                <a:ea typeface="Comfortaa"/>
                <a:cs typeface="Comfortaa"/>
                <a:sym typeface="Comfortaa"/>
              </a:rPr>
              <a:t>Servicios de la NUBE (VDC, Hosting, Plataformas, etc)</a:t>
            </a: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tx1"/>
                </a:solidFill>
                <a:latin typeface="Comfortaa"/>
                <a:ea typeface="Comfortaa"/>
                <a:cs typeface="Comfortaa"/>
                <a:sym typeface="Comfortaa"/>
              </a:rPr>
              <a:t>Servicios de Ciberseguridad</a:t>
            </a:r>
            <a:endParaRPr lang="es-ES" sz="1700" dirty="0">
              <a:solidFill>
                <a:schemeClr val="tx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Infraestructura de Internet Gratuito en Espacios Públicos</a:t>
            </a:r>
            <a:endParaRPr lang="es-ES" sz="1700" dirty="0">
              <a:solidFill>
                <a:schemeClr val="dk2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Conectividad de:</a:t>
            </a:r>
            <a:endParaRPr lang="es-ES" sz="1700" dirty="0">
              <a:solidFill>
                <a:schemeClr val="dk2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97155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Troncal de la RNFO</a:t>
            </a:r>
          </a:p>
          <a:p>
            <a:pPr marL="97155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Establecimientos de Salud (Hospitales)</a:t>
            </a:r>
          </a:p>
          <a:p>
            <a:pPr marL="97155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Establecimientos Educativos (Escuelas)</a:t>
            </a:r>
          </a:p>
          <a:p>
            <a:pPr marL="97155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Oficinas de Gobierno</a:t>
            </a:r>
          </a:p>
          <a:p>
            <a:pPr marL="97155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TIC en educación - Infocentros</a:t>
            </a:r>
          </a:p>
          <a:p>
            <a:pPr marL="31115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</a:pPr>
            <a:r>
              <a:rPr lang="es-ES" sz="1700" b="1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Conectividad Internacional</a:t>
            </a:r>
          </a:p>
          <a:p>
            <a:pPr marL="311150" marR="0" lvl="0" indent="-1905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Comfortaa"/>
              <a:buChar char="•"/>
              <a:tabLst/>
              <a:defRPr/>
            </a:pPr>
            <a:r>
              <a:rPr lang="es-ES" sz="1700" b="1" dirty="0">
                <a:solidFill>
                  <a:schemeClr val="dk2"/>
                </a:solidFill>
                <a:latin typeface="Comfortaa"/>
                <a:ea typeface="Comfortaa"/>
                <a:cs typeface="Comfortaa"/>
                <a:sym typeface="Comfortaa"/>
              </a:rPr>
              <a:t>Infraestructura de IT (Interna) de Escuelas, Hospitales y demás que sean agregados al sistema de monitoreo.</a:t>
            </a:r>
            <a:endParaRPr lang="es-ES" sz="1700" dirty="0">
              <a:latin typeface="Comfortaa"/>
              <a:ea typeface="Comfortaa"/>
              <a:cs typeface="Comfortaa"/>
              <a:sym typeface="Comfortaa"/>
            </a:endParaRPr>
          </a:p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5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3467901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6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996958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7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996958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El NOC de Servicios del MITIC tendrá, al menos, las siguientes características y funciones:</a:t>
            </a:r>
          </a:p>
          <a:p>
            <a:r>
              <a:rPr lang="es-ES" dirty="0"/>
              <a:t>Gestor de Cuadrillas y Tickets</a:t>
            </a:r>
          </a:p>
          <a:p>
            <a:r>
              <a:rPr lang="es-ES" dirty="0"/>
              <a:t>Monitoreo de estado de puntos remotos de red</a:t>
            </a:r>
          </a:p>
          <a:p>
            <a:r>
              <a:rPr lang="es-ES" dirty="0"/>
              <a:t>Funcionalidades de facturación mediante parámetros de consumo de ancho de banda, tráfico por red, entre otros</a:t>
            </a:r>
          </a:p>
          <a:p>
            <a:r>
              <a:rPr lang="es-ES" dirty="0"/>
              <a:t>Gestión y Operación de Red Nacional de Fibra Óptica, Salidas Internacionales, Internet Gratuito en Espacios Públicos, Conectividad para Escuelas, Hospitales, Oficinas de Gobierno, Servicios de la NubePY, etc. </a:t>
            </a:r>
          </a:p>
          <a:p>
            <a:r>
              <a:rPr lang="es-ES" dirty="0"/>
              <a:t>Los parámetros, variables monitoreadas, sistemas de seguimientos, estados, monetización, etc. deberán poder ser visualizados en el VideoWalls del NOC</a:t>
            </a:r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8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3281253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Y" dirty="0"/>
              <a:t>Cableado estructurado de datos, redundante, para todos los racks a ser instalados en la solución, con patcheras</a:t>
            </a:r>
          </a:p>
          <a:p>
            <a:r>
              <a:rPr lang="es-PY" dirty="0"/>
              <a:t>LAN para todas las oficinas y dependencias, todos los puestos de trabajo, de la solución Data Center y NOC de Servicios del MITIC</a:t>
            </a:r>
          </a:p>
          <a:p>
            <a:r>
              <a:rPr lang="es-PY" dirty="0"/>
              <a:t>Telefonía e intercomunicación para todas las oficinas y dependencias, todos los puestos de trabajo, de la solución Data Center y NOC de Servicios del MITIC</a:t>
            </a:r>
          </a:p>
          <a:p>
            <a:r>
              <a:rPr lang="es-PY" dirty="0"/>
              <a:t>Equipos de switching, routing y seguridad para la solución Data Center y NOC de Servicios del MITIC</a:t>
            </a:r>
          </a:p>
          <a:p>
            <a:r>
              <a:rPr lang="es-PY" dirty="0"/>
              <a:t>Servidores y almacenamiento para todos los sistemas que se solicitan en la solución (Gestión, Operación, videovigilancia, etc.)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9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2618830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Y" dirty="0"/>
              <a:t>Cableado estructurado de datos, redundante, para todos los racks a ser instalados en la solución, con patcheras</a:t>
            </a:r>
          </a:p>
          <a:p>
            <a:r>
              <a:rPr lang="es-PY" dirty="0"/>
              <a:t>LAN para todas las oficinas y dependencias, todos los puestos de trabajo, de la solución Data Center y NOC de Servicios del MITIC</a:t>
            </a:r>
          </a:p>
          <a:p>
            <a:r>
              <a:rPr lang="es-PY" dirty="0"/>
              <a:t>Telefonía e intercomunicación para todas las oficinas y dependencias, todos los puestos de trabajo, de la solución Data Center y NOC de Servicios del MITIC</a:t>
            </a:r>
          </a:p>
          <a:p>
            <a:r>
              <a:rPr lang="es-PY" dirty="0"/>
              <a:t>Equipos de switching, routing y seguridad para la solución Data Center y NOC de Servicios del MITIC</a:t>
            </a:r>
          </a:p>
          <a:p>
            <a:r>
              <a:rPr lang="es-PY" dirty="0"/>
              <a:t>Servidores y almacenamiento para todos los sistemas que se solicitan en la solución (Gestión, Operación, videovigilancia, etc.)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10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2618830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11</a:t>
            </a:fld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3732288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974435-9246-4F12-8609-95E875317746}" type="slidenum">
              <a:rPr lang="es-PY" smtClean="0"/>
              <a:t>12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51636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13/12/2021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Rectángulo 1">
            <a:extLst>
              <a:ext uri="{FF2B5EF4-FFF2-40B4-BE49-F238E27FC236}">
                <a16:creationId xmlns:a16="http://schemas.microsoft.com/office/drawing/2014/main" id="{C36D1930-93ED-41CD-8D2A-8950EA592353}"/>
              </a:ext>
            </a:extLst>
          </p:cNvPr>
          <p:cNvSpPr/>
          <p:nvPr/>
        </p:nvSpPr>
        <p:spPr>
          <a:xfrm>
            <a:off x="-10887" y="1080521"/>
            <a:ext cx="12191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32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CENTER Y NOC DE SERVICIOS DEL MITIC</a:t>
            </a:r>
            <a:endParaRPr lang="es-PY" sz="4000" b="1" dirty="0">
              <a:solidFill>
                <a:schemeClr val="accent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73B66CAC-F05E-4020-94BD-2672914F5F99}"/>
              </a:ext>
            </a:extLst>
          </p:cNvPr>
          <p:cNvSpPr/>
          <p:nvPr/>
        </p:nvSpPr>
        <p:spPr>
          <a:xfrm>
            <a:off x="751114" y="106368"/>
            <a:ext cx="10667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20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DIRECCION GENERAL DE INFRAESTRUCTURA Y CONECTIVIDAD</a:t>
            </a:r>
          </a:p>
        </p:txBody>
      </p:sp>
      <p:pic>
        <p:nvPicPr>
          <p:cNvPr id="4" name="Imagen 3" descr="Imagen que contiene interior, edificio, plataforma, tren&#10;&#10;Descripción generada automáticamente">
            <a:extLst>
              <a:ext uri="{FF2B5EF4-FFF2-40B4-BE49-F238E27FC236}">
                <a16:creationId xmlns:a16="http://schemas.microsoft.com/office/drawing/2014/main" id="{E9BB5456-B873-4C08-8741-8BFBCB12034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63" y="1665296"/>
            <a:ext cx="6142217" cy="4092044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38675152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0" y="97621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ESQUEMA REFERENCIAL DE UN ÁREA CRÍTICA DEL DATACENTER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20A62B1-564E-4580-A80D-4649FA09E3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7769" y="1107275"/>
            <a:ext cx="7332972" cy="464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79595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1899557" y="97621"/>
            <a:ext cx="8392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ESQUEMA CONCEPTUAL DE LA DISTRIBUCIÓN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73F8F321-ED3B-407B-A27A-62F560425A61}"/>
              </a:ext>
            </a:extLst>
          </p:cNvPr>
          <p:cNvSpPr txBox="1"/>
          <p:nvPr/>
        </p:nvSpPr>
        <p:spPr>
          <a:xfrm>
            <a:off x="1610801" y="4742213"/>
            <a:ext cx="2843425" cy="12311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400" dirty="0">
                <a:latin typeface="Arial" panose="020B0604020202020204" pitchFamily="34" charset="0"/>
                <a:cs typeface="Arial" panose="020B0604020202020204" pitchFamily="34" charset="0"/>
              </a:rPr>
              <a:t>Áreas comunes: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Estacionamientos,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vías de circulación,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espacio para maniobras,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pórtico de acceso,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entre otras áreas comunes.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93767EF7-2082-4F34-9518-CDCAEE44FC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207" y="953725"/>
            <a:ext cx="10123584" cy="357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1199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1899557" y="97621"/>
            <a:ext cx="8392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SITIO DE IMPLEMENTACIÓN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64A009-1D5C-4FC0-8108-5C44362A0A3B}"/>
              </a:ext>
            </a:extLst>
          </p:cNvPr>
          <p:cNvSpPr txBox="1"/>
          <p:nvPr/>
        </p:nvSpPr>
        <p:spPr>
          <a:xfrm>
            <a:off x="7444885" y="5205387"/>
            <a:ext cx="353758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MDN: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5ha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100" dirty="0">
                <a:latin typeface="Arial" panose="020B0604020202020204" pitchFamily="34" charset="0"/>
                <a:cs typeface="Arial" panose="020B0604020202020204" pitchFamily="34" charset="0"/>
              </a:rPr>
              <a:t>Suministro Eléctrico – ANDE: 5000m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50D8668-D04C-4F6D-835E-A0447AF0178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467" r="974" b="1423"/>
          <a:stretch/>
        </p:blipFill>
        <p:spPr>
          <a:xfrm>
            <a:off x="7054321" y="839660"/>
            <a:ext cx="4881873" cy="4164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80068EF-3838-4EED-AF34-7E70997F8B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080" y="1450296"/>
            <a:ext cx="6675241" cy="3750789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39394FC4-E816-4820-918E-7D9B4CB7277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620" t="5884" r="9272" b="3822"/>
          <a:stretch/>
        </p:blipFill>
        <p:spPr>
          <a:xfrm>
            <a:off x="164006" y="787052"/>
            <a:ext cx="2287116" cy="1739725"/>
          </a:xfrm>
          <a:prstGeom prst="rect">
            <a:avLst/>
          </a:prstGeom>
          <a:effectLst>
            <a:softEdge rad="25400"/>
          </a:effec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7B3FF556-FF6E-4C3A-ADD4-7629A6A3B056}"/>
              </a:ext>
            </a:extLst>
          </p:cNvPr>
          <p:cNvSpPr txBox="1"/>
          <p:nvPr/>
        </p:nvSpPr>
        <p:spPr>
          <a:xfrm>
            <a:off x="1889831" y="1480941"/>
            <a:ext cx="33960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de Defensa Nacional</a:t>
            </a:r>
          </a:p>
        </p:txBody>
      </p:sp>
    </p:spTree>
    <p:extLst>
      <p:ext uri="{BB962C8B-B14F-4D97-AF65-F5344CB8AC3E}">
        <p14:creationId xmlns:p14="http://schemas.microsoft.com/office/powerpoint/2010/main" val="3260151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2B767F3-DE3B-4358-BA01-8BF3C9F68DFC}"/>
              </a:ext>
            </a:extLst>
          </p:cNvPr>
          <p:cNvSpPr/>
          <p:nvPr/>
        </p:nvSpPr>
        <p:spPr>
          <a:xfrm>
            <a:off x="1" y="53356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Puntos importantes del Proceso y Plazos</a:t>
            </a:r>
            <a:endParaRPr lang="es-PY" sz="2400" b="1" dirty="0">
              <a:solidFill>
                <a:schemeClr val="accent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1A95B6F-D317-4BD7-BC24-33D53E6E0CE5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875985DA-4331-4487-811E-CDAF60590010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1" name="Imagen 3">
                <a:extLst>
                  <a:ext uri="{FF2B5EF4-FFF2-40B4-BE49-F238E27FC236}">
                    <a16:creationId xmlns:a16="http://schemas.microsoft.com/office/drawing/2014/main" id="{C3E3D2D2-829E-40AB-9A3D-496C99E9FA21}"/>
                  </a:ext>
                </a:extLst>
              </p:cNvPr>
              <p:cNvPicPr/>
              <p:nvPr/>
            </p:nvPicPr>
            <p:blipFill>
              <a:blip r:embed="rId2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n 6">
                <a:extLst>
                  <a:ext uri="{FF2B5EF4-FFF2-40B4-BE49-F238E27FC236}">
                    <a16:creationId xmlns:a16="http://schemas.microsoft.com/office/drawing/2014/main" id="{8A90D164-4F1E-462D-93A8-4456D84760AA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10" name="Imagen 4">
              <a:extLst>
                <a:ext uri="{FF2B5EF4-FFF2-40B4-BE49-F238E27FC236}">
                  <a16:creationId xmlns:a16="http://schemas.microsoft.com/office/drawing/2014/main" id="{F4253B46-60B8-4114-B331-C7D32B2FD393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65898C2F-F6CC-47D9-8A85-33585CD4C699}"/>
              </a:ext>
            </a:extLst>
          </p:cNvPr>
          <p:cNvGrpSpPr/>
          <p:nvPr/>
        </p:nvGrpSpPr>
        <p:grpSpPr>
          <a:xfrm>
            <a:off x="543525" y="1178001"/>
            <a:ext cx="11104948" cy="3212211"/>
            <a:chOff x="474618" y="1870253"/>
            <a:chExt cx="11104948" cy="3212211"/>
          </a:xfrm>
        </p:grpSpPr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5F72A277-5EC1-4E03-9389-4B18EAEA09D7}"/>
                </a:ext>
              </a:extLst>
            </p:cNvPr>
            <p:cNvGrpSpPr/>
            <p:nvPr/>
          </p:nvGrpSpPr>
          <p:grpSpPr>
            <a:xfrm>
              <a:off x="474618" y="1870253"/>
              <a:ext cx="11104948" cy="3212211"/>
              <a:chOff x="580519" y="2659823"/>
              <a:chExt cx="11104948" cy="3212211"/>
            </a:xfrm>
          </p:grpSpPr>
          <p:grpSp>
            <p:nvGrpSpPr>
              <p:cNvPr id="14" name="Grupo 13">
                <a:extLst>
                  <a:ext uri="{FF2B5EF4-FFF2-40B4-BE49-F238E27FC236}">
                    <a16:creationId xmlns:a16="http://schemas.microsoft.com/office/drawing/2014/main" id="{39E6931D-9334-4294-B67A-8BC8520B247F}"/>
                  </a:ext>
                </a:extLst>
              </p:cNvPr>
              <p:cNvGrpSpPr/>
              <p:nvPr/>
            </p:nvGrpSpPr>
            <p:grpSpPr>
              <a:xfrm>
                <a:off x="580519" y="2659823"/>
                <a:ext cx="11104948" cy="3212211"/>
                <a:chOff x="856813" y="2728395"/>
                <a:chExt cx="11104948" cy="3212211"/>
              </a:xfrm>
            </p:grpSpPr>
            <p:cxnSp>
              <p:nvCxnSpPr>
                <p:cNvPr id="24" name="Conector recto 23">
                  <a:extLst>
                    <a:ext uri="{FF2B5EF4-FFF2-40B4-BE49-F238E27FC236}">
                      <a16:creationId xmlns:a16="http://schemas.microsoft.com/office/drawing/2014/main" id="{34167CA7-CB27-4E29-B7B1-417EBB1577E4}"/>
                    </a:ext>
                  </a:extLst>
                </p:cNvPr>
                <p:cNvCxnSpPr/>
                <p:nvPr/>
              </p:nvCxnSpPr>
              <p:spPr>
                <a:xfrm>
                  <a:off x="1553378" y="4087258"/>
                  <a:ext cx="9720000" cy="0"/>
                </a:xfrm>
                <a:prstGeom prst="line">
                  <a:avLst/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Conector recto 24">
                  <a:extLst>
                    <a:ext uri="{FF2B5EF4-FFF2-40B4-BE49-F238E27FC236}">
                      <a16:creationId xmlns:a16="http://schemas.microsoft.com/office/drawing/2014/main" id="{9B4EA562-D6A4-4A96-B2D6-AECE208BA6CD}"/>
                    </a:ext>
                  </a:extLst>
                </p:cNvPr>
                <p:cNvCxnSpPr/>
                <p:nvPr/>
              </p:nvCxnSpPr>
              <p:spPr>
                <a:xfrm>
                  <a:off x="1553378" y="3916496"/>
                  <a:ext cx="0" cy="341523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Conector recto 25">
                  <a:extLst>
                    <a:ext uri="{FF2B5EF4-FFF2-40B4-BE49-F238E27FC236}">
                      <a16:creationId xmlns:a16="http://schemas.microsoft.com/office/drawing/2014/main" id="{C06F2DA1-3B92-4D40-B5E7-A59BC8125772}"/>
                    </a:ext>
                  </a:extLst>
                </p:cNvPr>
                <p:cNvCxnSpPr/>
                <p:nvPr/>
              </p:nvCxnSpPr>
              <p:spPr>
                <a:xfrm>
                  <a:off x="3338180" y="3916496"/>
                  <a:ext cx="0" cy="341523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Conector recto 26">
                  <a:extLst>
                    <a:ext uri="{FF2B5EF4-FFF2-40B4-BE49-F238E27FC236}">
                      <a16:creationId xmlns:a16="http://schemas.microsoft.com/office/drawing/2014/main" id="{CF00FDE9-AC1D-4D39-8275-0FCA4260F046}"/>
                    </a:ext>
                  </a:extLst>
                </p:cNvPr>
                <p:cNvCxnSpPr/>
                <p:nvPr/>
              </p:nvCxnSpPr>
              <p:spPr>
                <a:xfrm>
                  <a:off x="2417974" y="3895338"/>
                  <a:ext cx="0" cy="341523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Conector recto 27">
                  <a:extLst>
                    <a:ext uri="{FF2B5EF4-FFF2-40B4-BE49-F238E27FC236}">
                      <a16:creationId xmlns:a16="http://schemas.microsoft.com/office/drawing/2014/main" id="{3CC27925-0A9D-466A-A392-873189D951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393603" y="4149978"/>
                  <a:ext cx="143242" cy="269031"/>
                </a:xfrm>
                <a:prstGeom prst="line">
                  <a:avLst/>
                </a:prstGeom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Conector recto 28">
                  <a:extLst>
                    <a:ext uri="{FF2B5EF4-FFF2-40B4-BE49-F238E27FC236}">
                      <a16:creationId xmlns:a16="http://schemas.microsoft.com/office/drawing/2014/main" id="{2B7BAC62-B1CF-4911-966A-8E1B3D227B90}"/>
                    </a:ext>
                  </a:extLst>
                </p:cNvPr>
                <p:cNvCxnSpPr/>
                <p:nvPr/>
              </p:nvCxnSpPr>
              <p:spPr>
                <a:xfrm>
                  <a:off x="11275047" y="3915335"/>
                  <a:ext cx="0" cy="341523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ector recto 29">
                  <a:extLst>
                    <a:ext uri="{FF2B5EF4-FFF2-40B4-BE49-F238E27FC236}">
                      <a16:creationId xmlns:a16="http://schemas.microsoft.com/office/drawing/2014/main" id="{DE458C3B-323D-49B7-8260-9C6F16249CF2}"/>
                    </a:ext>
                  </a:extLst>
                </p:cNvPr>
                <p:cNvCxnSpPr/>
                <p:nvPr/>
              </p:nvCxnSpPr>
              <p:spPr>
                <a:xfrm>
                  <a:off x="7903259" y="3915336"/>
                  <a:ext cx="0" cy="341523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Rectángulo 30">
                  <a:extLst>
                    <a:ext uri="{FF2B5EF4-FFF2-40B4-BE49-F238E27FC236}">
                      <a16:creationId xmlns:a16="http://schemas.microsoft.com/office/drawing/2014/main" id="{6C16A739-C67B-4948-A1AE-F5863A9EA4F2}"/>
                    </a:ext>
                  </a:extLst>
                </p:cNvPr>
                <p:cNvSpPr/>
                <p:nvPr/>
              </p:nvSpPr>
              <p:spPr>
                <a:xfrm>
                  <a:off x="856813" y="3367222"/>
                  <a:ext cx="1416055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s-PY" sz="1200" dirty="0"/>
                    <a:t>Firma de Contrato</a:t>
                  </a:r>
                </a:p>
              </p:txBody>
            </p:sp>
            <p:sp>
              <p:nvSpPr>
                <p:cNvPr id="32" name="Rectángulo 31">
                  <a:extLst>
                    <a:ext uri="{FF2B5EF4-FFF2-40B4-BE49-F238E27FC236}">
                      <a16:creationId xmlns:a16="http://schemas.microsoft.com/office/drawing/2014/main" id="{410F48CD-BC8D-4597-AD06-769122BC24E6}"/>
                    </a:ext>
                  </a:extLst>
                </p:cNvPr>
                <p:cNvSpPr/>
                <p:nvPr/>
              </p:nvSpPr>
              <p:spPr>
                <a:xfrm>
                  <a:off x="1710358" y="4348592"/>
                  <a:ext cx="1514580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Diseño Consensuado con MITIC</a:t>
                  </a:r>
                </a:p>
              </p:txBody>
            </p:sp>
            <p:sp>
              <p:nvSpPr>
                <p:cNvPr id="33" name="Rectángulo 32">
                  <a:extLst>
                    <a:ext uri="{FF2B5EF4-FFF2-40B4-BE49-F238E27FC236}">
                      <a16:creationId xmlns:a16="http://schemas.microsoft.com/office/drawing/2014/main" id="{14441D91-29D2-44B8-A990-1EB86740D94E}"/>
                    </a:ext>
                  </a:extLst>
                </p:cNvPr>
                <p:cNvSpPr/>
                <p:nvPr/>
              </p:nvSpPr>
              <p:spPr>
                <a:xfrm>
                  <a:off x="2631518" y="2918876"/>
                  <a:ext cx="1416055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Diseño Certificado por UPTIME INSTITUTE</a:t>
                  </a:r>
                </a:p>
              </p:txBody>
            </p:sp>
            <p:sp>
              <p:nvSpPr>
                <p:cNvPr id="34" name="Rectángulo 33">
                  <a:extLst>
                    <a:ext uri="{FF2B5EF4-FFF2-40B4-BE49-F238E27FC236}">
                      <a16:creationId xmlns:a16="http://schemas.microsoft.com/office/drawing/2014/main" id="{5A3DECBC-DBC5-451E-A0CA-A1172685509C}"/>
                    </a:ext>
                  </a:extLst>
                </p:cNvPr>
                <p:cNvSpPr/>
                <p:nvPr/>
              </p:nvSpPr>
              <p:spPr>
                <a:xfrm>
                  <a:off x="3465224" y="4286301"/>
                  <a:ext cx="2028986" cy="27699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/>
                  <a:r>
                    <a:rPr lang="es-PY" sz="1200" dirty="0"/>
                    <a:t>Orden de Inicio de Obras</a:t>
                  </a:r>
                </a:p>
              </p:txBody>
            </p:sp>
            <p:sp>
              <p:nvSpPr>
                <p:cNvPr id="37" name="Rectángulo 36">
                  <a:extLst>
                    <a:ext uri="{FF2B5EF4-FFF2-40B4-BE49-F238E27FC236}">
                      <a16:creationId xmlns:a16="http://schemas.microsoft.com/office/drawing/2014/main" id="{396DD07A-832C-4A4E-A387-D03B26E688D9}"/>
                    </a:ext>
                  </a:extLst>
                </p:cNvPr>
                <p:cNvSpPr/>
                <p:nvPr/>
              </p:nvSpPr>
              <p:spPr>
                <a:xfrm>
                  <a:off x="4430639" y="4924943"/>
                  <a:ext cx="2380761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Desde la autorización, el adjudicado dispone de 460 días (15,3 meses) para Construir, Equipar, Probar y Poner en Operación la Solución</a:t>
                  </a:r>
                </a:p>
              </p:txBody>
            </p:sp>
            <p:cxnSp>
              <p:nvCxnSpPr>
                <p:cNvPr id="38" name="Conector recto 37">
                  <a:extLst>
                    <a:ext uri="{FF2B5EF4-FFF2-40B4-BE49-F238E27FC236}">
                      <a16:creationId xmlns:a16="http://schemas.microsoft.com/office/drawing/2014/main" id="{F8CFEFC0-3EAA-44B1-9335-38BBE5BF7385}"/>
                    </a:ext>
                  </a:extLst>
                </p:cNvPr>
                <p:cNvCxnSpPr/>
                <p:nvPr/>
              </p:nvCxnSpPr>
              <p:spPr>
                <a:xfrm>
                  <a:off x="8958016" y="3923198"/>
                  <a:ext cx="0" cy="341523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Rectángulo 38">
                  <a:extLst>
                    <a:ext uri="{FF2B5EF4-FFF2-40B4-BE49-F238E27FC236}">
                      <a16:creationId xmlns:a16="http://schemas.microsoft.com/office/drawing/2014/main" id="{61CA2E21-5D26-4462-A851-DA92CB029AB1}"/>
                    </a:ext>
                  </a:extLst>
                </p:cNvPr>
                <p:cNvSpPr/>
                <p:nvPr/>
              </p:nvSpPr>
              <p:spPr>
                <a:xfrm>
                  <a:off x="7039825" y="2728395"/>
                  <a:ext cx="1726868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Puesta en Operación de la Solución Data Center y NOC de Servicios del MITIC</a:t>
                  </a:r>
                </a:p>
              </p:txBody>
            </p:sp>
            <p:sp>
              <p:nvSpPr>
                <p:cNvPr id="41" name="Rectángulo 40">
                  <a:extLst>
                    <a:ext uri="{FF2B5EF4-FFF2-40B4-BE49-F238E27FC236}">
                      <a16:creationId xmlns:a16="http://schemas.microsoft.com/office/drawing/2014/main" id="{73DF589A-0A29-40B1-8D08-D193BD01C60C}"/>
                    </a:ext>
                  </a:extLst>
                </p:cNvPr>
                <p:cNvSpPr/>
                <p:nvPr/>
              </p:nvSpPr>
              <p:spPr>
                <a:xfrm>
                  <a:off x="10675095" y="4255800"/>
                  <a:ext cx="1286666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Finalización de los 3 años de Operación</a:t>
                  </a:r>
                </a:p>
              </p:txBody>
            </p:sp>
            <p:sp>
              <p:nvSpPr>
                <p:cNvPr id="42" name="Rectángulo 41">
                  <a:extLst>
                    <a:ext uri="{FF2B5EF4-FFF2-40B4-BE49-F238E27FC236}">
                      <a16:creationId xmlns:a16="http://schemas.microsoft.com/office/drawing/2014/main" id="{B5B0F317-7140-4EB4-A0DC-405C39999581}"/>
                    </a:ext>
                  </a:extLst>
                </p:cNvPr>
                <p:cNvSpPr/>
                <p:nvPr/>
              </p:nvSpPr>
              <p:spPr>
                <a:xfrm>
                  <a:off x="10849033" y="2918875"/>
                  <a:ext cx="110795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PY" sz="1200" dirty="0"/>
                    <a:t>Recepción Definitiva de la Solución</a:t>
                  </a:r>
                </a:p>
              </p:txBody>
            </p:sp>
          </p:grpSp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C6631E21-73A2-486F-A95E-EF15D56A430A}"/>
                  </a:ext>
                </a:extLst>
              </p:cNvPr>
              <p:cNvSpPr/>
              <p:nvPr/>
            </p:nvSpPr>
            <p:spPr>
              <a:xfrm>
                <a:off x="1143030" y="3647125"/>
                <a:ext cx="291034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PY" sz="1200" dirty="0"/>
                  <a:t>0</a:t>
                </a:r>
              </a:p>
            </p:txBody>
          </p:sp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4E156AE3-7613-4D76-B0BE-1D7ACF841620}"/>
                  </a:ext>
                </a:extLst>
              </p:cNvPr>
              <p:cNvSpPr/>
              <p:nvPr/>
            </p:nvSpPr>
            <p:spPr>
              <a:xfrm>
                <a:off x="1962247" y="3432072"/>
                <a:ext cx="44100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s-PY" sz="1200" dirty="0"/>
                  <a:t>110</a:t>
                </a:r>
              </a:p>
              <a:p>
                <a:pPr algn="just"/>
                <a:r>
                  <a:rPr lang="es-PY" sz="1200" dirty="0"/>
                  <a:t>3,7</a:t>
                </a:r>
              </a:p>
            </p:txBody>
          </p:sp>
          <p:sp>
            <p:nvSpPr>
              <p:cNvPr id="17" name="Rectángulo 16">
                <a:extLst>
                  <a:ext uri="{FF2B5EF4-FFF2-40B4-BE49-F238E27FC236}">
                    <a16:creationId xmlns:a16="http://schemas.microsoft.com/office/drawing/2014/main" id="{69BF8F7F-5718-4B21-88E0-45D9134D9439}"/>
                  </a:ext>
                </a:extLst>
              </p:cNvPr>
              <p:cNvSpPr/>
              <p:nvPr/>
            </p:nvSpPr>
            <p:spPr>
              <a:xfrm>
                <a:off x="2842308" y="3431213"/>
                <a:ext cx="49025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PY" sz="1200" dirty="0"/>
                  <a:t>200</a:t>
                </a:r>
              </a:p>
              <a:p>
                <a:pPr algn="ctr"/>
                <a:r>
                  <a:rPr lang="es-PY" sz="1200" dirty="0"/>
                  <a:t>6,7</a:t>
                </a:r>
              </a:p>
            </p:txBody>
          </p:sp>
          <p:sp>
            <p:nvSpPr>
              <p:cNvPr id="23" name="Rectángulo 22">
                <a:extLst>
                  <a:ext uri="{FF2B5EF4-FFF2-40B4-BE49-F238E27FC236}">
                    <a16:creationId xmlns:a16="http://schemas.microsoft.com/office/drawing/2014/main" id="{045F514A-26B8-4AAC-A863-141F3A9291E6}"/>
                  </a:ext>
                </a:extLst>
              </p:cNvPr>
              <p:cNvSpPr/>
              <p:nvPr/>
            </p:nvSpPr>
            <p:spPr>
              <a:xfrm>
                <a:off x="10844010" y="3420981"/>
                <a:ext cx="56541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PY" sz="1200" dirty="0"/>
                  <a:t>1875</a:t>
                </a:r>
              </a:p>
              <a:p>
                <a:pPr algn="ctr"/>
                <a:r>
                  <a:rPr lang="es-PY" sz="1200" dirty="0"/>
                  <a:t>62,5</a:t>
                </a:r>
              </a:p>
            </p:txBody>
          </p:sp>
        </p:grpSp>
        <p:sp>
          <p:nvSpPr>
            <p:cNvPr id="44" name="Abrir llave 43">
              <a:extLst>
                <a:ext uri="{FF2B5EF4-FFF2-40B4-BE49-F238E27FC236}">
                  <a16:creationId xmlns:a16="http://schemas.microsoft.com/office/drawing/2014/main" id="{2A7B6BC7-6484-46BF-B94A-9764057118F7}"/>
                </a:ext>
              </a:extLst>
            </p:cNvPr>
            <p:cNvSpPr/>
            <p:nvPr/>
          </p:nvSpPr>
          <p:spPr>
            <a:xfrm rot="16200000">
              <a:off x="5142091" y="1687225"/>
              <a:ext cx="193469" cy="4565682"/>
            </a:xfrm>
            <a:prstGeom prst="leftBrac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PY"/>
            </a:p>
          </p:txBody>
        </p:sp>
        <p:sp>
          <p:nvSpPr>
            <p:cNvPr id="45" name="Rectángulo 44">
              <a:extLst>
                <a:ext uri="{FF2B5EF4-FFF2-40B4-BE49-F238E27FC236}">
                  <a16:creationId xmlns:a16="http://schemas.microsoft.com/office/drawing/2014/main" id="{BDB36F87-34F8-49AB-9E57-A8FCF323E65B}"/>
                </a:ext>
              </a:extLst>
            </p:cNvPr>
            <p:cNvSpPr/>
            <p:nvPr/>
          </p:nvSpPr>
          <p:spPr>
            <a:xfrm>
              <a:off x="7275938" y="2638441"/>
              <a:ext cx="49025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PY" sz="1200" dirty="0"/>
                <a:t>670</a:t>
              </a:r>
            </a:p>
            <a:p>
              <a:pPr algn="ctr"/>
              <a:r>
                <a:rPr lang="es-PY" sz="1200" dirty="0"/>
                <a:t>22,3</a:t>
              </a:r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86EFFFB6-F24A-4DBF-9541-D5ACF4A4898E}"/>
                </a:ext>
              </a:extLst>
            </p:cNvPr>
            <p:cNvSpPr/>
            <p:nvPr/>
          </p:nvSpPr>
          <p:spPr>
            <a:xfrm>
              <a:off x="7716808" y="3491498"/>
              <a:ext cx="17268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PY" sz="1200" dirty="0"/>
                <a:t>Recepción de la Construcción Certificada por UPTIME INSTITUTE</a:t>
              </a:r>
            </a:p>
          </p:txBody>
        </p:sp>
        <p:sp>
          <p:nvSpPr>
            <p:cNvPr id="47" name="Rectángulo 46">
              <a:extLst>
                <a:ext uri="{FF2B5EF4-FFF2-40B4-BE49-F238E27FC236}">
                  <a16:creationId xmlns:a16="http://schemas.microsoft.com/office/drawing/2014/main" id="{E96271AF-FFEA-4D92-BA45-36F7F4B26606}"/>
                </a:ext>
              </a:extLst>
            </p:cNvPr>
            <p:cNvSpPr/>
            <p:nvPr/>
          </p:nvSpPr>
          <p:spPr>
            <a:xfrm>
              <a:off x="8293113" y="2648309"/>
              <a:ext cx="5654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PY" sz="1200" dirty="0"/>
                <a:t>770</a:t>
              </a:r>
            </a:p>
            <a:p>
              <a:pPr algn="ctr"/>
              <a:r>
                <a:rPr lang="es-PY" sz="1200" dirty="0"/>
                <a:t>25,7</a:t>
              </a:r>
            </a:p>
          </p:txBody>
        </p:sp>
        <p:cxnSp>
          <p:nvCxnSpPr>
            <p:cNvPr id="48" name="Conector recto 47">
              <a:extLst>
                <a:ext uri="{FF2B5EF4-FFF2-40B4-BE49-F238E27FC236}">
                  <a16:creationId xmlns:a16="http://schemas.microsoft.com/office/drawing/2014/main" id="{15F9FF2A-ED8F-436F-88B3-80C958C06B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88924" y="2966735"/>
              <a:ext cx="444511" cy="202642"/>
            </a:xfrm>
            <a:prstGeom prst="line">
              <a:avLst/>
            </a:prstGeom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B1261458-940F-474F-9886-1ED1A95FB1F6}"/>
                </a:ext>
              </a:extLst>
            </p:cNvPr>
            <p:cNvSpPr/>
            <p:nvPr/>
          </p:nvSpPr>
          <p:spPr>
            <a:xfrm>
              <a:off x="8630506" y="2631411"/>
              <a:ext cx="17268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PY" sz="1200" dirty="0"/>
                <a:t>Inicio de la Operación y Garantía</a:t>
              </a:r>
            </a:p>
          </p:txBody>
        </p:sp>
        <p:sp>
          <p:nvSpPr>
            <p:cNvPr id="52" name="Estrella: 5 puntas 51">
              <a:extLst>
                <a:ext uri="{FF2B5EF4-FFF2-40B4-BE49-F238E27FC236}">
                  <a16:creationId xmlns:a16="http://schemas.microsoft.com/office/drawing/2014/main" id="{848E75DC-EBC4-4F3D-97C2-86F06FA037F0}"/>
                </a:ext>
              </a:extLst>
            </p:cNvPr>
            <p:cNvSpPr/>
            <p:nvPr/>
          </p:nvSpPr>
          <p:spPr>
            <a:xfrm>
              <a:off x="1099382" y="3420238"/>
              <a:ext cx="134047" cy="127819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Y"/>
            </a:p>
          </p:txBody>
        </p:sp>
        <p:sp>
          <p:nvSpPr>
            <p:cNvPr id="53" name="Estrella: 5 puntas 52">
              <a:extLst>
                <a:ext uri="{FF2B5EF4-FFF2-40B4-BE49-F238E27FC236}">
                  <a16:creationId xmlns:a16="http://schemas.microsoft.com/office/drawing/2014/main" id="{4D299C14-D2D9-4DE1-A8F5-54EE20F8C77E}"/>
                </a:ext>
              </a:extLst>
            </p:cNvPr>
            <p:cNvSpPr/>
            <p:nvPr/>
          </p:nvSpPr>
          <p:spPr>
            <a:xfrm>
              <a:off x="5176491" y="3015604"/>
              <a:ext cx="134047" cy="127819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Y"/>
            </a:p>
          </p:txBody>
        </p:sp>
        <p:sp>
          <p:nvSpPr>
            <p:cNvPr id="54" name="Estrella: 5 puntas 53">
              <a:extLst>
                <a:ext uri="{FF2B5EF4-FFF2-40B4-BE49-F238E27FC236}">
                  <a16:creationId xmlns:a16="http://schemas.microsoft.com/office/drawing/2014/main" id="{92CF9C3B-EA61-446A-BD75-7222207B9F34}"/>
                </a:ext>
              </a:extLst>
            </p:cNvPr>
            <p:cNvSpPr/>
            <p:nvPr/>
          </p:nvSpPr>
          <p:spPr>
            <a:xfrm>
              <a:off x="9677093" y="3323679"/>
              <a:ext cx="134047" cy="127819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Y"/>
            </a:p>
          </p:txBody>
        </p:sp>
      </p:grpSp>
      <p:grpSp>
        <p:nvGrpSpPr>
          <p:cNvPr id="58" name="Grupo 57">
            <a:extLst>
              <a:ext uri="{FF2B5EF4-FFF2-40B4-BE49-F238E27FC236}">
                <a16:creationId xmlns:a16="http://schemas.microsoft.com/office/drawing/2014/main" id="{45B7180F-09A0-4879-A7BC-DA392928E1BA}"/>
              </a:ext>
            </a:extLst>
          </p:cNvPr>
          <p:cNvGrpSpPr/>
          <p:nvPr/>
        </p:nvGrpSpPr>
        <p:grpSpPr>
          <a:xfrm>
            <a:off x="971989" y="4880983"/>
            <a:ext cx="5526120" cy="1015663"/>
            <a:chOff x="971989" y="4880983"/>
            <a:chExt cx="4848707" cy="1015663"/>
          </a:xfrm>
        </p:grpSpPr>
        <p:sp>
          <p:nvSpPr>
            <p:cNvPr id="55" name="Estrella: 5 puntas 54">
              <a:extLst>
                <a:ext uri="{FF2B5EF4-FFF2-40B4-BE49-F238E27FC236}">
                  <a16:creationId xmlns:a16="http://schemas.microsoft.com/office/drawing/2014/main" id="{1998A6F5-18F2-4096-A946-E4CAD7273C3C}"/>
                </a:ext>
              </a:extLst>
            </p:cNvPr>
            <p:cNvSpPr/>
            <p:nvPr/>
          </p:nvSpPr>
          <p:spPr>
            <a:xfrm>
              <a:off x="971989" y="5388814"/>
              <a:ext cx="134047" cy="127819"/>
            </a:xfrm>
            <a:prstGeom prst="star5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PY"/>
            </a:p>
          </p:txBody>
        </p:sp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3E9A905C-8E69-4F73-8E0B-AC6BFEF67841}"/>
                </a:ext>
              </a:extLst>
            </p:cNvPr>
            <p:cNvSpPr/>
            <p:nvPr/>
          </p:nvSpPr>
          <p:spPr>
            <a:xfrm>
              <a:off x="1168289" y="4880983"/>
              <a:ext cx="46524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PY" sz="1200" dirty="0"/>
                <a:t>1°: Anticipo para diseño, trabajos preliminares en sitio y certificación</a:t>
              </a:r>
            </a:p>
            <a:p>
              <a:endParaRPr lang="es-PY" sz="1200" dirty="0"/>
            </a:p>
            <a:p>
              <a:r>
                <a:rPr lang="es-PY" sz="1200" dirty="0"/>
                <a:t>2°: Pagos, conforme avance de obras, implementaciones y certificación</a:t>
              </a:r>
            </a:p>
            <a:p>
              <a:endParaRPr lang="es-PY" sz="1200" dirty="0"/>
            </a:p>
            <a:p>
              <a:r>
                <a:rPr lang="es-PY" sz="1200" dirty="0"/>
                <a:t>3°: Pagos conforme operaciones, cumplimiento de PUE solicitado y certificación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846600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>
            <a:extLst>
              <a:ext uri="{FF2B5EF4-FFF2-40B4-BE49-F238E27FC236}">
                <a16:creationId xmlns:a16="http://schemas.microsoft.com/office/drawing/2014/main" id="{03F6BEAA-92DB-41C5-9BDC-223A7F109C71}"/>
              </a:ext>
            </a:extLst>
          </p:cNvPr>
          <p:cNvGrpSpPr/>
          <p:nvPr/>
        </p:nvGrpSpPr>
        <p:grpSpPr>
          <a:xfrm>
            <a:off x="5684215" y="5951132"/>
            <a:ext cx="6101386" cy="714563"/>
            <a:chOff x="3754080" y="6452640"/>
            <a:chExt cx="6612480" cy="817920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E40FE503-825E-42A9-9CFE-0C38A84D3D5B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9" name="Imagen 3">
                <a:extLst>
                  <a:ext uri="{FF2B5EF4-FFF2-40B4-BE49-F238E27FC236}">
                    <a16:creationId xmlns:a16="http://schemas.microsoft.com/office/drawing/2014/main" id="{F1289053-C8F9-433E-9588-EA21FD972E0A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0" name="Imagen 6">
                <a:extLst>
                  <a:ext uri="{FF2B5EF4-FFF2-40B4-BE49-F238E27FC236}">
                    <a16:creationId xmlns:a16="http://schemas.microsoft.com/office/drawing/2014/main" id="{CB82146C-0A0B-47CA-87A4-A5742A338DF5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8" name="Imagen 4">
              <a:extLst>
                <a:ext uri="{FF2B5EF4-FFF2-40B4-BE49-F238E27FC236}">
                  <a16:creationId xmlns:a16="http://schemas.microsoft.com/office/drawing/2014/main" id="{1883A9E1-A68E-4734-8891-85A25868C8DF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CuadroTexto 51">
            <a:extLst>
              <a:ext uri="{FF2B5EF4-FFF2-40B4-BE49-F238E27FC236}">
                <a16:creationId xmlns:a16="http://schemas.microsoft.com/office/drawing/2014/main" id="{1E6346CD-910F-4EF9-B1F0-4E9FFD3125EC}"/>
              </a:ext>
            </a:extLst>
          </p:cNvPr>
          <p:cNvSpPr txBox="1"/>
          <p:nvPr/>
        </p:nvSpPr>
        <p:spPr>
          <a:xfrm>
            <a:off x="3158725" y="2881593"/>
            <a:ext cx="65234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¡¡¡MUCHAS GRACIAS!!!</a:t>
            </a:r>
          </a:p>
        </p:txBody>
      </p:sp>
    </p:spTree>
    <p:extLst>
      <p:ext uri="{BB962C8B-B14F-4D97-AF65-F5344CB8AC3E}">
        <p14:creationId xmlns:p14="http://schemas.microsoft.com/office/powerpoint/2010/main" val="66287861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2B767F3-DE3B-4358-BA01-8BF3C9F68DFC}"/>
              </a:ext>
            </a:extLst>
          </p:cNvPr>
          <p:cNvSpPr/>
          <p:nvPr/>
        </p:nvSpPr>
        <p:spPr>
          <a:xfrm>
            <a:off x="3478807" y="53356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CONTEXTO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6E0F86-3BDB-4BC5-9266-678D4E6D95F0}"/>
              </a:ext>
            </a:extLst>
          </p:cNvPr>
          <p:cNvSpPr txBox="1"/>
          <p:nvPr/>
        </p:nvSpPr>
        <p:spPr>
          <a:xfrm>
            <a:off x="355000" y="1017921"/>
            <a:ext cx="11466212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 presente proyecto forma parte de un grupo de iniciativas que interactúan y se complementan entre sí, en busca de mejorar el desempeño del país en cuanto a disponibilidad de infraestructuras tecnológicas, optimización y mejora de la banda ancha, servicios y trámites en línea y la mejora de la asequibilidad y acceso a las TIC…</a:t>
            </a:r>
          </a:p>
          <a:p>
            <a:pPr algn="just"/>
            <a:endParaRPr lang="es-ES" sz="8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Entre los proyectos se encuentran la solución de NUBE-PY, soluciones de conectividad, servicios masivos en línea, ciberseguridad, Gobierno Electrónico, TIC en Educación, Sistema de Intercambio de Información y Conectividad Internacional.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1A95B6F-D317-4BD7-BC24-33D53E6E0CE5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875985DA-4331-4487-811E-CDAF60590010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1" name="Imagen 3">
                <a:extLst>
                  <a:ext uri="{FF2B5EF4-FFF2-40B4-BE49-F238E27FC236}">
                    <a16:creationId xmlns:a16="http://schemas.microsoft.com/office/drawing/2014/main" id="{C3E3D2D2-829E-40AB-9A3D-496C99E9FA21}"/>
                  </a:ext>
                </a:extLst>
              </p:cNvPr>
              <p:cNvPicPr/>
              <p:nvPr/>
            </p:nvPicPr>
            <p:blipFill>
              <a:blip r:embed="rId2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n 6">
                <a:extLst>
                  <a:ext uri="{FF2B5EF4-FFF2-40B4-BE49-F238E27FC236}">
                    <a16:creationId xmlns:a16="http://schemas.microsoft.com/office/drawing/2014/main" id="{8A90D164-4F1E-462D-93A8-4456D84760AA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10" name="Imagen 4">
              <a:extLst>
                <a:ext uri="{FF2B5EF4-FFF2-40B4-BE49-F238E27FC236}">
                  <a16:creationId xmlns:a16="http://schemas.microsoft.com/office/drawing/2014/main" id="{F4253B46-60B8-4114-B331-C7D32B2FD393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4" name="Imagen 13" descr="Diagrama&#10;&#10;Descripción generada automáticamente">
            <a:extLst>
              <a:ext uri="{FF2B5EF4-FFF2-40B4-BE49-F238E27FC236}">
                <a16:creationId xmlns:a16="http://schemas.microsoft.com/office/drawing/2014/main" id="{E853E28F-81ED-43D9-8E09-8913B47A6A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783" b="369"/>
          <a:stretch/>
        </p:blipFill>
        <p:spPr>
          <a:xfrm>
            <a:off x="2280291" y="2752559"/>
            <a:ext cx="7615630" cy="334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7779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2B767F3-DE3B-4358-BA01-8BF3C9F68DFC}"/>
              </a:ext>
            </a:extLst>
          </p:cNvPr>
          <p:cNvSpPr/>
          <p:nvPr/>
        </p:nvSpPr>
        <p:spPr>
          <a:xfrm>
            <a:off x="3478807" y="53356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OBJETIVO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6E0F86-3BDB-4BC5-9266-678D4E6D95F0}"/>
              </a:ext>
            </a:extLst>
          </p:cNvPr>
          <p:cNvSpPr txBox="1"/>
          <p:nvPr/>
        </p:nvSpPr>
        <p:spPr>
          <a:xfrm>
            <a:off x="5241095" y="1850272"/>
            <a:ext cx="6523091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Diseñar, construir, equipar íntegramente, probar y poner en operación: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 Centro de Datos (</a:t>
            </a:r>
            <a:r>
              <a:rPr lang="es-ES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Data Center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) de mantenimiento concurrente (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para ofrecer servicios de coubicación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collocation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), arrendamiento de espacios en racks en modalidad </a:t>
            </a:r>
            <a:r>
              <a:rPr lang="es-ES" sz="2000" i="1" dirty="0">
                <a:latin typeface="Arial" panose="020B0604020202020204" pitchFamily="34" charset="0"/>
                <a:cs typeface="Arial" panose="020B0604020202020204" pitchFamily="34" charset="0"/>
              </a:rPr>
              <a:t>plug and play, entre otros servicios)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 Certificación.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 Centro de Operaciones de Red y Servicios del MITIC (</a:t>
            </a:r>
            <a:r>
              <a:rPr lang="es-ES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), integral, funcional, flexible, escalable, y seguro.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1A95B6F-D317-4BD7-BC24-33D53E6E0CE5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875985DA-4331-4487-811E-CDAF60590010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1" name="Imagen 3">
                <a:extLst>
                  <a:ext uri="{FF2B5EF4-FFF2-40B4-BE49-F238E27FC236}">
                    <a16:creationId xmlns:a16="http://schemas.microsoft.com/office/drawing/2014/main" id="{C3E3D2D2-829E-40AB-9A3D-496C99E9FA21}"/>
                  </a:ext>
                </a:extLst>
              </p:cNvPr>
              <p:cNvPicPr/>
              <p:nvPr/>
            </p:nvPicPr>
            <p:blipFill>
              <a:blip r:embed="rId2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n 6">
                <a:extLst>
                  <a:ext uri="{FF2B5EF4-FFF2-40B4-BE49-F238E27FC236}">
                    <a16:creationId xmlns:a16="http://schemas.microsoft.com/office/drawing/2014/main" id="{8A90D164-4F1E-462D-93A8-4456D84760AA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10" name="Imagen 4">
              <a:extLst>
                <a:ext uri="{FF2B5EF4-FFF2-40B4-BE49-F238E27FC236}">
                  <a16:creationId xmlns:a16="http://schemas.microsoft.com/office/drawing/2014/main" id="{F4253B46-60B8-4114-B331-C7D32B2FD393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F20AA063-5330-42EB-9C94-496185C155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59"/>
          <a:stretch/>
        </p:blipFill>
        <p:spPr>
          <a:xfrm rot="21341638">
            <a:off x="452581" y="1644447"/>
            <a:ext cx="3765812" cy="220561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88900"/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3905B51-091F-472B-89AB-270B666365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9"/>
          <a:stretch/>
        </p:blipFill>
        <p:spPr>
          <a:xfrm rot="21365601">
            <a:off x="652997" y="4118261"/>
            <a:ext cx="3874449" cy="17660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508525" y="1034908"/>
            <a:ext cx="7936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Datacenter y NOC de Servicios del Estado Paraguayo</a:t>
            </a:r>
            <a:endParaRPr lang="es-PY" sz="2400" b="1" dirty="0">
              <a:solidFill>
                <a:schemeClr val="accent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5618563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2B767F3-DE3B-4358-BA01-8BF3C9F68DFC}"/>
              </a:ext>
            </a:extLst>
          </p:cNvPr>
          <p:cNvSpPr/>
          <p:nvPr/>
        </p:nvSpPr>
        <p:spPr>
          <a:xfrm>
            <a:off x="3478807" y="29475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OBJETIVO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6E0F86-3BDB-4BC5-9266-678D4E6D95F0}"/>
              </a:ext>
            </a:extLst>
          </p:cNvPr>
          <p:cNvSpPr txBox="1"/>
          <p:nvPr/>
        </p:nvSpPr>
        <p:spPr>
          <a:xfrm>
            <a:off x="4953232" y="1602646"/>
            <a:ext cx="6641432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Estas instalaciones deberán atender las mejores prácticas y estándares de la industria, con la certificación para Datacenter nivel </a:t>
            </a:r>
            <a:r>
              <a:rPr lang="es-PY" sz="22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Tier III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s-PY" sz="2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UPTIME INSTITUTE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del diseño (</a:t>
            </a:r>
            <a:r>
              <a:rPr lang="es-PY" sz="2200" i="1" dirty="0">
                <a:latin typeface="Times New Roman" pitchFamily="18" charset="0"/>
                <a:cs typeface="Times New Roman" pitchFamily="18" charset="0"/>
              </a:rPr>
              <a:t>Design Documents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) y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de la construcción (</a:t>
            </a:r>
            <a:r>
              <a:rPr lang="es-PY" sz="2200" i="1" dirty="0">
                <a:latin typeface="Times New Roman" pitchFamily="18" charset="0"/>
                <a:cs typeface="Times New Roman" pitchFamily="18" charset="0"/>
              </a:rPr>
              <a:t>Tier Certification of Constructed Facility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así como la preparación y obtención, al término de dos años de operación, de la Certificación de Operación Sustentable </a:t>
            </a:r>
            <a:r>
              <a:rPr lang="es-PY" sz="22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TIER GOLD 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PY" sz="2200" i="1" dirty="0">
                <a:latin typeface="Times New Roman" pitchFamily="18" charset="0"/>
                <a:cs typeface="Times New Roman" pitchFamily="18" charset="0"/>
              </a:rPr>
              <a:t>Tier Certification of Operational Sustainability</a:t>
            </a:r>
            <a:r>
              <a:rPr lang="es-PY" sz="22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A1A95B6F-D317-4BD7-BC24-33D53E6E0CE5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9" name="Group 3">
              <a:extLst>
                <a:ext uri="{FF2B5EF4-FFF2-40B4-BE49-F238E27FC236}">
                  <a16:creationId xmlns:a16="http://schemas.microsoft.com/office/drawing/2014/main" id="{875985DA-4331-4487-811E-CDAF60590010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1" name="Imagen 3">
                <a:extLst>
                  <a:ext uri="{FF2B5EF4-FFF2-40B4-BE49-F238E27FC236}">
                    <a16:creationId xmlns:a16="http://schemas.microsoft.com/office/drawing/2014/main" id="{C3E3D2D2-829E-40AB-9A3D-496C99E9FA21}"/>
                  </a:ext>
                </a:extLst>
              </p:cNvPr>
              <p:cNvPicPr/>
              <p:nvPr/>
            </p:nvPicPr>
            <p:blipFill>
              <a:blip r:embed="rId2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2" name="Imagen 6">
                <a:extLst>
                  <a:ext uri="{FF2B5EF4-FFF2-40B4-BE49-F238E27FC236}">
                    <a16:creationId xmlns:a16="http://schemas.microsoft.com/office/drawing/2014/main" id="{8A90D164-4F1E-462D-93A8-4456D84760AA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10" name="Imagen 4">
              <a:extLst>
                <a:ext uri="{FF2B5EF4-FFF2-40B4-BE49-F238E27FC236}">
                  <a16:creationId xmlns:a16="http://schemas.microsoft.com/office/drawing/2014/main" id="{F4253B46-60B8-4114-B331-C7D32B2FD393}"/>
                </a:ext>
              </a:extLst>
            </p:cNvPr>
            <p:cNvPicPr/>
            <p:nvPr/>
          </p:nvPicPr>
          <p:blipFill>
            <a:blip r:embed="rId4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F20AA063-5330-42EB-9C94-496185C155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59"/>
          <a:stretch/>
        </p:blipFill>
        <p:spPr>
          <a:xfrm rot="21341638">
            <a:off x="452581" y="1644447"/>
            <a:ext cx="3765812" cy="220561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softEdge rad="88900"/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A3905B51-091F-472B-89AB-270B666365C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9"/>
          <a:stretch/>
        </p:blipFill>
        <p:spPr>
          <a:xfrm rot="21365601">
            <a:off x="652997" y="4118261"/>
            <a:ext cx="3874449" cy="176606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/>
          <p:cNvSpPr txBox="1"/>
          <p:nvPr/>
        </p:nvSpPr>
        <p:spPr>
          <a:xfrm>
            <a:off x="508525" y="1034908"/>
            <a:ext cx="7936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Datacenter y NOC de Servicios del Estado Paraguayo</a:t>
            </a:r>
            <a:endParaRPr lang="es-PY" sz="2400" b="1" dirty="0">
              <a:solidFill>
                <a:schemeClr val="accent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8228248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B82CE68-03F6-4C53-BD9B-B67DAD77C050}"/>
              </a:ext>
            </a:extLst>
          </p:cNvPr>
          <p:cNvSpPr/>
          <p:nvPr/>
        </p:nvSpPr>
        <p:spPr>
          <a:xfrm>
            <a:off x="3518999" y="106368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SERVICIOS A SER PROVISTOS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5F63D62-9373-4B3A-907E-926FE77C064F}"/>
              </a:ext>
            </a:extLst>
          </p:cNvPr>
          <p:cNvSpPr txBox="1"/>
          <p:nvPr/>
        </p:nvSpPr>
        <p:spPr>
          <a:xfrm>
            <a:off x="5550568" y="1307513"/>
            <a:ext cx="627064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Alojar la </a:t>
            </a:r>
            <a:r>
              <a:rPr lang="es-ES" sz="200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NUBEPY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 y servicios digitales del Estado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Racks para alojamiento de equipos del Estado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Conectividad redundante y bajo demanda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Infraestructura de Jaulas para alojamiento con seguridad diferenciada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Interconexión interna para interoperabilidad de servicios de distintos entes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Y" sz="2000" dirty="0">
                <a:latin typeface="Arial" panose="020B0604020202020204" pitchFamily="34" charset="0"/>
                <a:cs typeface="Arial" panose="020B0604020202020204" pitchFamily="34" charset="0"/>
                <a:sym typeface="Comfortaa"/>
              </a:rPr>
              <a:t>Alojar servidores de contenido para optimización de tráfico nacional e internacional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Y" sz="2000" dirty="0">
                <a:latin typeface="Arial" panose="020B0604020202020204" pitchFamily="34" charset="0"/>
                <a:cs typeface="Arial" panose="020B0604020202020204" pitchFamily="34" charset="0"/>
                <a:sym typeface="Comfortaa"/>
              </a:rPr>
              <a:t>Gestión de los servicios de conectividad como Conexión Internacional, IXP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Y" sz="2000" dirty="0">
                <a:latin typeface="Arial" panose="020B0604020202020204" pitchFamily="34" charset="0"/>
                <a:cs typeface="Arial" panose="020B0604020202020204" pitchFamily="34" charset="0"/>
                <a:sym typeface="Comfortaa"/>
              </a:rPr>
              <a:t>Gestión del monitoreo de servicios suministrados por MITIC, en modalidad 24/7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PY" sz="2000" dirty="0">
                <a:latin typeface="Arial" panose="020B0604020202020204" pitchFamily="34" charset="0"/>
                <a:cs typeface="Arial" panose="020B0604020202020204" pitchFamily="34" charset="0"/>
                <a:sym typeface="Comfortaa"/>
              </a:rPr>
              <a:t>Entre otros </a:t>
            </a:r>
            <a:endParaRPr lang="es-E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2">
            <a:extLst>
              <a:ext uri="{FF2B5EF4-FFF2-40B4-BE49-F238E27FC236}">
                <a16:creationId xmlns:a16="http://schemas.microsoft.com/office/drawing/2014/main" id="{26D80D4F-5958-461C-9E37-C42A275E7A83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id="{03F5EB81-F9A9-470C-A137-A7717E4DDB52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2" name="Imagen 3">
                <a:extLst>
                  <a:ext uri="{FF2B5EF4-FFF2-40B4-BE49-F238E27FC236}">
                    <a16:creationId xmlns:a16="http://schemas.microsoft.com/office/drawing/2014/main" id="{AF8A7777-F4FC-42AB-BC1B-4CB209802150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3" name="Imagen 6">
                <a:extLst>
                  <a:ext uri="{FF2B5EF4-FFF2-40B4-BE49-F238E27FC236}">
                    <a16:creationId xmlns:a16="http://schemas.microsoft.com/office/drawing/2014/main" id="{7BA47806-EDD3-412F-8B5A-B7055DA02A62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11" name="Imagen 4">
              <a:extLst>
                <a:ext uri="{FF2B5EF4-FFF2-40B4-BE49-F238E27FC236}">
                  <a16:creationId xmlns:a16="http://schemas.microsoft.com/office/drawing/2014/main" id="{6728E2D8-9B3C-4FCA-ABBB-783E64806A0A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6" name="Imagen 5" descr="Diagrama&#10;&#10;Descripción generada automáticamente">
            <a:extLst>
              <a:ext uri="{FF2B5EF4-FFF2-40B4-BE49-F238E27FC236}">
                <a16:creationId xmlns:a16="http://schemas.microsoft.com/office/drawing/2014/main" id="{1C72B1E6-EDD3-4F16-A634-8C4B09D6FE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" y="716693"/>
            <a:ext cx="3911410" cy="293355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glow rad="127000">
              <a:schemeClr val="accent1">
                <a:alpha val="23000"/>
              </a:schemeClr>
            </a:glow>
            <a:softEdge rad="114300"/>
          </a:effec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651913A-4408-47C2-B630-6FF5C29C5D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990" y="3662003"/>
            <a:ext cx="3229532" cy="32295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5303" y="4029738"/>
            <a:ext cx="14837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Y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sym typeface="Comfortaa"/>
              </a:rPr>
              <a:t>Servicios digitales de y para los OEE*, etc.</a:t>
            </a:r>
            <a:endParaRPr lang="es-ES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s-PY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7FFF7793-88FE-445E-A202-7430E7E608E4}"/>
              </a:ext>
            </a:extLst>
          </p:cNvPr>
          <p:cNvSpPr txBox="1"/>
          <p:nvPr/>
        </p:nvSpPr>
        <p:spPr>
          <a:xfrm>
            <a:off x="18782" y="6606435"/>
            <a:ext cx="26752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Y" sz="900" dirty="0">
                <a:latin typeface="Times New Roman" pitchFamily="18" charset="0"/>
                <a:cs typeface="Times New Roman" pitchFamily="18" charset="0"/>
                <a:sym typeface="Comfortaa"/>
              </a:rPr>
              <a:t>OEE: Organismos y Entes dependientes del Estado</a:t>
            </a:r>
            <a:endParaRPr lang="es-ES" sz="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068344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3265502" y="55722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BENEFICIOS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D319C45E-52C1-4D94-9069-5BD8459C9B90}"/>
              </a:ext>
            </a:extLst>
          </p:cNvPr>
          <p:cNvSpPr/>
          <p:nvPr/>
        </p:nvSpPr>
        <p:spPr>
          <a:xfrm>
            <a:off x="950163" y="1401038"/>
            <a:ext cx="8083272" cy="3580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800"/>
              </a:spcAft>
            </a:pPr>
            <a:r>
              <a:rPr lang="es-ES" sz="2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Beneficios Directos: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Infraestructura crítica de confiabilidad certificada y seguridad.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Racionalización de costos de implementación y mantenimiento de infraestructuras para el Estado.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Mejora en tiempos de implementación de servicios virtuales.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Facilidad y variedad de implementación mejorada para servicios tecnológicos del estado.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Mejores indicadores TIC para elevar el nivel de competitividad del país.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Generar un espacio de oportunidades para la innovación.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50F62B5-1174-4237-AD87-CFCB466E95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35" y="2000934"/>
            <a:ext cx="7548619" cy="2980571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339192720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3310769" y="95454"/>
            <a:ext cx="5234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BENEFICIOS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840829A-AE5C-47B2-B2DE-18580A07D109}"/>
              </a:ext>
            </a:extLst>
          </p:cNvPr>
          <p:cNvSpPr txBox="1"/>
          <p:nvPr/>
        </p:nvSpPr>
        <p:spPr>
          <a:xfrm>
            <a:off x="950163" y="1438862"/>
            <a:ext cx="808327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2200" b="1" dirty="0">
                <a:latin typeface="Arial" panose="020B0604020202020204" pitchFamily="34" charset="0"/>
                <a:cs typeface="Arial" panose="020B0604020202020204" pitchFamily="34" charset="0"/>
              </a:rPr>
              <a:t>Beneficios Indirectos:</a:t>
            </a:r>
          </a:p>
          <a:p>
            <a:pPr algn="just"/>
            <a:endParaRPr lang="es-PY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Generar confiabilidad y disponibilidad adecuada en los trámites y servicios en línea del gobierno.</a:t>
            </a:r>
            <a:endParaRPr lang="es-PY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Contribuir a la eficiencia y transparencia en la gestión del sector público y de los servicios al ciudadano. </a:t>
            </a:r>
            <a:endParaRPr lang="es-PY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Impulsar la inclusión, la integración y la difusión de los servicios en modalidad “en línea”.</a:t>
            </a:r>
            <a:endParaRPr lang="es-PY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2200" dirty="0">
                <a:latin typeface="Arial" panose="020B0604020202020204" pitchFamily="34" charset="0"/>
                <a:cs typeface="Arial" panose="020B0604020202020204" pitchFamily="34" charset="0"/>
              </a:rPr>
              <a:t>Generar innovación y oferta de nuevos servicios, fomentando el desarrollo de PYMES.</a:t>
            </a:r>
            <a:endParaRPr lang="es-PY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50F62B5-1174-4237-AD87-CFCB466E95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597" y="2124488"/>
            <a:ext cx="7508966" cy="2964914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4267658120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1899557" y="97621"/>
            <a:ext cx="8392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CARACTERÍSTICAS DE LA SOLUCIÓN</a:t>
            </a:r>
          </a:p>
        </p:txBody>
      </p:sp>
      <p:pic>
        <p:nvPicPr>
          <p:cNvPr id="12" name="Imagen 11" descr="Diagrama, Esquemático&#10;&#10;Descripción generada automáticamente">
            <a:extLst>
              <a:ext uri="{FF2B5EF4-FFF2-40B4-BE49-F238E27FC236}">
                <a16:creationId xmlns:a16="http://schemas.microsoft.com/office/drawing/2014/main" id="{8F730DA4-5616-4E22-BA71-47AB8635641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5"/>
          <a:stretch/>
        </p:blipFill>
        <p:spPr>
          <a:xfrm rot="21280346">
            <a:off x="288234" y="784418"/>
            <a:ext cx="4305975" cy="3373099"/>
          </a:xfrm>
          <a:prstGeom prst="rect">
            <a:avLst/>
          </a:prstGeom>
        </p:spPr>
      </p:pic>
      <p:pic>
        <p:nvPicPr>
          <p:cNvPr id="3" name="Imagen 2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5B5C77A5-0D1A-4613-A891-21421154F54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7138">
            <a:off x="1728031" y="3974459"/>
            <a:ext cx="3692555" cy="276941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864A009-1D5C-4FC0-8108-5C44362A0A3B}"/>
              </a:ext>
            </a:extLst>
          </p:cNvPr>
          <p:cNvSpPr txBox="1"/>
          <p:nvPr/>
        </p:nvSpPr>
        <p:spPr>
          <a:xfrm>
            <a:off x="5702791" y="1166842"/>
            <a:ext cx="6118421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Totalmente equipado, amoblado y funcional.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Sistema de alimentación eléctrica redundante ininterrumpida y con autonomía ante cortes.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Sistema de refrigeración y climatización redundante, basado en agua fría, para áreas críticas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Sistema de detección y extinción de incendios, automático, amigable con el ambiente.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Solución edilicia, distribuida y separada, con flujo de personas y actividades diferenciadas entre áreas críticas y zonas de soporte.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NOC con sistemas de gestión, monitoreo y operación de los servicios del MITIC, infraestructura, conectividad, gobierno electrónico, etc. para operadores en modalidad 24/7.</a:t>
            </a:r>
            <a:endParaRPr lang="es-ES" sz="160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Vigilancia y seguridad electrónica y física.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Acompañamiento y soporte en la operación y el mantenimiento durante 3 años, con todos los costos incluidos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Certificación TIER III en Diseño y Construcción y con Certificación GOLD en Operación Sustentable.</a:t>
            </a:r>
          </a:p>
        </p:txBody>
      </p:sp>
    </p:spTree>
    <p:extLst>
      <p:ext uri="{BB962C8B-B14F-4D97-AF65-F5344CB8AC3E}">
        <p14:creationId xmlns:p14="http://schemas.microsoft.com/office/powerpoint/2010/main" val="188186481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AC795C44-6354-42E2-B4CF-8C8C594561EF}"/>
              </a:ext>
            </a:extLst>
          </p:cNvPr>
          <p:cNvGrpSpPr/>
          <p:nvPr/>
        </p:nvGrpSpPr>
        <p:grpSpPr>
          <a:xfrm>
            <a:off x="5719826" y="6029312"/>
            <a:ext cx="6101386" cy="714563"/>
            <a:chOff x="3754080" y="6452640"/>
            <a:chExt cx="6612480" cy="81792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4890744A-E710-4C22-BB38-162288F8A9B1}"/>
                </a:ext>
              </a:extLst>
            </p:cNvPr>
            <p:cNvGrpSpPr/>
            <p:nvPr/>
          </p:nvGrpSpPr>
          <p:grpSpPr>
            <a:xfrm>
              <a:off x="6335640" y="6452640"/>
              <a:ext cx="4030920" cy="817920"/>
              <a:chOff x="6335640" y="6452640"/>
              <a:chExt cx="4030920" cy="817920"/>
            </a:xfrm>
          </p:grpSpPr>
          <p:pic>
            <p:nvPicPr>
              <p:cNvPr id="10" name="Imagen 3">
                <a:extLst>
                  <a:ext uri="{FF2B5EF4-FFF2-40B4-BE49-F238E27FC236}">
                    <a16:creationId xmlns:a16="http://schemas.microsoft.com/office/drawing/2014/main" id="{B9AA84DA-D765-4D72-83B0-FDFC99ADF55B}"/>
                  </a:ext>
                </a:extLst>
              </p:cNvPr>
              <p:cNvPicPr/>
              <p:nvPr/>
            </p:nvPicPr>
            <p:blipFill>
              <a:blip r:embed="rId3"/>
              <a:stretch/>
            </p:blipFill>
            <p:spPr>
              <a:xfrm>
                <a:off x="8256960" y="6452640"/>
                <a:ext cx="2109600" cy="81792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1" name="Imagen 6">
                <a:extLst>
                  <a:ext uri="{FF2B5EF4-FFF2-40B4-BE49-F238E27FC236}">
                    <a16:creationId xmlns:a16="http://schemas.microsoft.com/office/drawing/2014/main" id="{81D8EE49-2E6F-46BF-839A-83AACE6F1E5C}"/>
                  </a:ext>
                </a:extLst>
              </p:cNvPr>
              <p:cNvPicPr/>
              <p:nvPr/>
            </p:nvPicPr>
            <p:blipFill>
              <a:blip r:embed="rId4"/>
              <a:stretch/>
            </p:blipFill>
            <p:spPr>
              <a:xfrm>
                <a:off x="6335640" y="6650280"/>
                <a:ext cx="2019240" cy="462960"/>
              </a:xfrm>
              <a:prstGeom prst="rect">
                <a:avLst/>
              </a:prstGeom>
              <a:ln>
                <a:noFill/>
              </a:ln>
            </p:spPr>
          </p:pic>
        </p:grpSp>
        <p:pic>
          <p:nvPicPr>
            <p:cNvPr id="9" name="Imagen 4">
              <a:extLst>
                <a:ext uri="{FF2B5EF4-FFF2-40B4-BE49-F238E27FC236}">
                  <a16:creationId xmlns:a16="http://schemas.microsoft.com/office/drawing/2014/main" id="{053C465E-3606-4111-A3CC-D12ECDF26D02}"/>
                </a:ext>
              </a:extLst>
            </p:cNvPr>
            <p:cNvPicPr/>
            <p:nvPr/>
          </p:nvPicPr>
          <p:blipFill>
            <a:blip r:embed="rId5"/>
            <a:stretch/>
          </p:blipFill>
          <p:spPr>
            <a:xfrm>
              <a:off x="3754080" y="6528960"/>
              <a:ext cx="2177640" cy="6606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08B4899-C0CB-4C51-A202-DC73664A4D51}"/>
              </a:ext>
            </a:extLst>
          </p:cNvPr>
          <p:cNvSpPr/>
          <p:nvPr/>
        </p:nvSpPr>
        <p:spPr>
          <a:xfrm>
            <a:off x="1899557" y="97621"/>
            <a:ext cx="8392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es-PY" sz="2400" b="1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ESQUEMA LÓGICO CONCEPTUAL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968CA9-7948-3447-9455-B85F82AE53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02" y="1024862"/>
            <a:ext cx="11200926" cy="474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7045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541A509952EE7478425BDC2CF5C6ACE" ma:contentTypeVersion="9" ma:contentTypeDescription="Crear nuevo documento." ma:contentTypeScope="" ma:versionID="699be59d384bf53b65ac13a155193508">
  <xsd:schema xmlns:xsd="http://www.w3.org/2001/XMLSchema" xmlns:xs="http://www.w3.org/2001/XMLSchema" xmlns:p="http://schemas.microsoft.com/office/2006/metadata/properties" xmlns:ns3="c1f15790-2eed-4c68-91f9-44e625657450" xmlns:ns4="fe969efd-8c60-42ef-a903-fed4be34194e" targetNamespace="http://schemas.microsoft.com/office/2006/metadata/properties" ma:root="true" ma:fieldsID="39844881b324392a17ebe65fba241cfa" ns3:_="" ns4:_="">
    <xsd:import namespace="c1f15790-2eed-4c68-91f9-44e625657450"/>
    <xsd:import namespace="fe969efd-8c60-42ef-a903-fed4be34194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15790-2eed-4c68-91f9-44e6256574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969efd-8c60-42ef-a903-fed4be341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273150-EF38-4AAE-A4A2-81A0C14DE6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f15790-2eed-4c68-91f9-44e625657450"/>
    <ds:schemaRef ds:uri="fe969efd-8c60-42ef-a903-fed4be3419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783B30-1ADB-492A-BFC7-F8D4E4915F00}">
  <ds:schemaRefs>
    <ds:schemaRef ds:uri="http://purl.org/dc/dcmitype/"/>
    <ds:schemaRef ds:uri="fe969efd-8c60-42ef-a903-fed4be34194e"/>
    <ds:schemaRef ds:uri="http://purl.org/dc/elements/1.1/"/>
    <ds:schemaRef ds:uri="http://schemas.microsoft.com/office/2006/metadata/properties"/>
    <ds:schemaRef ds:uri="http://schemas.microsoft.com/office/2006/documentManagement/types"/>
    <ds:schemaRef ds:uri="c1f15790-2eed-4c68-91f9-44e625657450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90E5E2D-CDAE-47F0-9222-CD3B3001DC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Microsoft Office PowerPoint</Application>
  <PresentationFormat>Panorámica</PresentationFormat>
  <Paragraphs>135</Paragraphs>
  <Slides>14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Aharoni</vt:lpstr>
      <vt:lpstr>Arial</vt:lpstr>
      <vt:lpstr>Calibri</vt:lpstr>
      <vt:lpstr>Calibri Light</vt:lpstr>
      <vt:lpstr>Comfortaa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2020-04-04T14:34:51Z</dcterms:created>
  <dcterms:modified xsi:type="dcterms:W3CDTF">2021-12-13T14:51:34Z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0x010100A541A509952EE7478425BDC2CF5C6ACE</vt:lpwstr>
  </property>
</Properties>
</file>