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s/slide6.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7.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77" r:id="rId2"/>
    <p:sldId id="271" r:id="rId3"/>
    <p:sldId id="283" r:id="rId4"/>
    <p:sldId id="291" r:id="rId5"/>
    <p:sldId id="290" r:id="rId6"/>
    <p:sldId id="284" r:id="rId7"/>
    <p:sldId id="285" r:id="rId8"/>
    <p:sldId id="270" r:id="rId9"/>
    <p:sldId id="282" r:id="rId10"/>
    <p:sldId id="272" r:id="rId11"/>
    <p:sldId id="267" r:id="rId12"/>
    <p:sldId id="286" r:id="rId13"/>
    <p:sldId id="287" r:id="rId14"/>
    <p:sldId id="273" r:id="rId15"/>
    <p:sldId id="274" r:id="rId16"/>
    <p:sldId id="278" r:id="rId17"/>
    <p:sldId id="288" r:id="rId18"/>
    <p:sldId id="289" r:id="rId19"/>
    <p:sldId id="260" r:id="rId20"/>
    <p:sldId id="275" r:id="rId21"/>
    <p:sldId id="264" r:id="rId22"/>
  </p:sldIdLst>
  <p:sldSz cx="9144000" cy="6858000" type="screen4x3"/>
  <p:notesSz cx="6858000" cy="9144000"/>
  <p:defaultTextStyle>
    <a:defPPr>
      <a:defRPr lang="es-P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PY"/>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5D22EB0-65F4-4E2A-AC57-8984F692CF35}" type="datetimeFigureOut">
              <a:rPr lang="es-PY" smtClean="0"/>
              <a:t>19/10/2021</a:t>
            </a:fld>
            <a:endParaRPr lang="es-PY"/>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PY"/>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B0493C-5477-4DC0-90E6-F273D7F71295}" type="slidenum">
              <a:rPr lang="es-PY" smtClean="0"/>
              <a:t>‹Nº›</a:t>
            </a:fld>
            <a:endParaRPr lang="es-PY"/>
          </a:p>
        </p:txBody>
      </p:sp>
    </p:spTree>
    <p:extLst>
      <p:ext uri="{BB962C8B-B14F-4D97-AF65-F5344CB8AC3E}">
        <p14:creationId xmlns:p14="http://schemas.microsoft.com/office/powerpoint/2010/main" val="227256288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PY"/>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091F50-CCA9-4D36-A271-4ACB6605ACF7}" type="datetimeFigureOut">
              <a:rPr lang="es-PY" smtClean="0"/>
              <a:t>19/10/2021</a:t>
            </a:fld>
            <a:endParaRPr lang="es-PY"/>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PY"/>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Y"/>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PY"/>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12FD8A-CCB0-4EA3-8A20-0C3EADDA19A1}" type="slidenum">
              <a:rPr lang="es-PY" smtClean="0"/>
              <a:t>‹Nº›</a:t>
            </a:fld>
            <a:endParaRPr lang="es-PY"/>
          </a:p>
        </p:txBody>
      </p:sp>
    </p:spTree>
    <p:extLst>
      <p:ext uri="{BB962C8B-B14F-4D97-AF65-F5344CB8AC3E}">
        <p14:creationId xmlns:p14="http://schemas.microsoft.com/office/powerpoint/2010/main" val="385120572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PY" dirty="0"/>
          </a:p>
        </p:txBody>
      </p:sp>
    </p:spTree>
    <p:extLst>
      <p:ext uri="{BB962C8B-B14F-4D97-AF65-F5344CB8AC3E}">
        <p14:creationId xmlns:p14="http://schemas.microsoft.com/office/powerpoint/2010/main" val="3465123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PY"/>
          </a:p>
        </p:txBody>
      </p:sp>
    </p:spTree>
    <p:extLst>
      <p:ext uri="{BB962C8B-B14F-4D97-AF65-F5344CB8AC3E}">
        <p14:creationId xmlns:p14="http://schemas.microsoft.com/office/powerpoint/2010/main" val="2311699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PY"/>
          </a:p>
        </p:txBody>
      </p:sp>
    </p:spTree>
    <p:extLst>
      <p:ext uri="{BB962C8B-B14F-4D97-AF65-F5344CB8AC3E}">
        <p14:creationId xmlns:p14="http://schemas.microsoft.com/office/powerpoint/2010/main" val="158308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PY"/>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PY"/>
          </a:p>
        </p:txBody>
      </p:sp>
      <p:sp>
        <p:nvSpPr>
          <p:cNvPr id="4" name="3 Marcador de fecha"/>
          <p:cNvSpPr>
            <a:spLocks noGrp="1"/>
          </p:cNvSpPr>
          <p:nvPr>
            <p:ph type="dt" sz="half" idx="10"/>
          </p:nvPr>
        </p:nvSpPr>
        <p:spPr/>
        <p:txBody>
          <a:bodyPr/>
          <a:lstStyle/>
          <a:p>
            <a:fld id="{11620874-347D-46B9-B7D6-A54E36FAF0C0}" type="datetime1">
              <a:rPr lang="es-PY" smtClean="0"/>
              <a:t>19/10/2021</a:t>
            </a:fld>
            <a:endParaRPr lang="es-PY"/>
          </a:p>
        </p:txBody>
      </p:sp>
      <p:sp>
        <p:nvSpPr>
          <p:cNvPr id="5" name="4 Marcador de pie de página"/>
          <p:cNvSpPr>
            <a:spLocks noGrp="1"/>
          </p:cNvSpPr>
          <p:nvPr>
            <p:ph type="ftr" sz="quarter" idx="11"/>
          </p:nvPr>
        </p:nvSpPr>
        <p:spPr/>
        <p:txBody>
          <a:bodyPr/>
          <a:lstStyle/>
          <a:p>
            <a:endParaRPr lang="es-PY"/>
          </a:p>
        </p:txBody>
      </p:sp>
      <p:sp>
        <p:nvSpPr>
          <p:cNvPr id="6" name="5 Marcador de número de diapositiva"/>
          <p:cNvSpPr>
            <a:spLocks noGrp="1"/>
          </p:cNvSpPr>
          <p:nvPr>
            <p:ph type="sldNum" sz="quarter" idx="12"/>
          </p:nvPr>
        </p:nvSpPr>
        <p:spPr/>
        <p:txBody>
          <a:bodyPr/>
          <a:lstStyle/>
          <a:p>
            <a:fld id="{EA85D8B4-5046-4B0B-A23D-33C5E9A297AF}" type="slidenum">
              <a:rPr lang="es-PY" smtClean="0"/>
              <a:t>‹Nº›</a:t>
            </a:fld>
            <a:endParaRPr lang="es-PY"/>
          </a:p>
        </p:txBody>
      </p:sp>
    </p:spTree>
    <p:extLst>
      <p:ext uri="{BB962C8B-B14F-4D97-AF65-F5344CB8AC3E}">
        <p14:creationId xmlns:p14="http://schemas.microsoft.com/office/powerpoint/2010/main" val="379943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PY"/>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Y"/>
          </a:p>
        </p:txBody>
      </p:sp>
      <p:sp>
        <p:nvSpPr>
          <p:cNvPr id="4" name="3 Marcador de fecha"/>
          <p:cNvSpPr>
            <a:spLocks noGrp="1"/>
          </p:cNvSpPr>
          <p:nvPr>
            <p:ph type="dt" sz="half" idx="10"/>
          </p:nvPr>
        </p:nvSpPr>
        <p:spPr/>
        <p:txBody>
          <a:bodyPr/>
          <a:lstStyle/>
          <a:p>
            <a:fld id="{0B32F003-4928-43A0-8EF9-D5A6230E9F55}" type="datetime1">
              <a:rPr lang="es-PY" smtClean="0"/>
              <a:t>19/10/2021</a:t>
            </a:fld>
            <a:endParaRPr lang="es-PY"/>
          </a:p>
        </p:txBody>
      </p:sp>
      <p:sp>
        <p:nvSpPr>
          <p:cNvPr id="5" name="4 Marcador de pie de página"/>
          <p:cNvSpPr>
            <a:spLocks noGrp="1"/>
          </p:cNvSpPr>
          <p:nvPr>
            <p:ph type="ftr" sz="quarter" idx="11"/>
          </p:nvPr>
        </p:nvSpPr>
        <p:spPr/>
        <p:txBody>
          <a:bodyPr/>
          <a:lstStyle/>
          <a:p>
            <a:endParaRPr lang="es-PY"/>
          </a:p>
        </p:txBody>
      </p:sp>
      <p:sp>
        <p:nvSpPr>
          <p:cNvPr id="6" name="5 Marcador de número de diapositiva"/>
          <p:cNvSpPr>
            <a:spLocks noGrp="1"/>
          </p:cNvSpPr>
          <p:nvPr>
            <p:ph type="sldNum" sz="quarter" idx="12"/>
          </p:nvPr>
        </p:nvSpPr>
        <p:spPr/>
        <p:txBody>
          <a:bodyPr/>
          <a:lstStyle/>
          <a:p>
            <a:fld id="{EA85D8B4-5046-4B0B-A23D-33C5E9A297AF}" type="slidenum">
              <a:rPr lang="es-PY" smtClean="0"/>
              <a:t>‹Nº›</a:t>
            </a:fld>
            <a:endParaRPr lang="es-PY"/>
          </a:p>
        </p:txBody>
      </p:sp>
    </p:spTree>
    <p:extLst>
      <p:ext uri="{BB962C8B-B14F-4D97-AF65-F5344CB8AC3E}">
        <p14:creationId xmlns:p14="http://schemas.microsoft.com/office/powerpoint/2010/main" val="2543861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PY"/>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Y"/>
          </a:p>
        </p:txBody>
      </p:sp>
      <p:sp>
        <p:nvSpPr>
          <p:cNvPr id="4" name="3 Marcador de fecha"/>
          <p:cNvSpPr>
            <a:spLocks noGrp="1"/>
          </p:cNvSpPr>
          <p:nvPr>
            <p:ph type="dt" sz="half" idx="10"/>
          </p:nvPr>
        </p:nvSpPr>
        <p:spPr/>
        <p:txBody>
          <a:bodyPr/>
          <a:lstStyle/>
          <a:p>
            <a:fld id="{C6CE4AD6-3E99-47DB-A39D-E38043CE5D56}" type="datetime1">
              <a:rPr lang="es-PY" smtClean="0"/>
              <a:t>19/10/2021</a:t>
            </a:fld>
            <a:endParaRPr lang="es-PY"/>
          </a:p>
        </p:txBody>
      </p:sp>
      <p:sp>
        <p:nvSpPr>
          <p:cNvPr id="5" name="4 Marcador de pie de página"/>
          <p:cNvSpPr>
            <a:spLocks noGrp="1"/>
          </p:cNvSpPr>
          <p:nvPr>
            <p:ph type="ftr" sz="quarter" idx="11"/>
          </p:nvPr>
        </p:nvSpPr>
        <p:spPr/>
        <p:txBody>
          <a:bodyPr/>
          <a:lstStyle/>
          <a:p>
            <a:endParaRPr lang="es-PY"/>
          </a:p>
        </p:txBody>
      </p:sp>
      <p:sp>
        <p:nvSpPr>
          <p:cNvPr id="6" name="5 Marcador de número de diapositiva"/>
          <p:cNvSpPr>
            <a:spLocks noGrp="1"/>
          </p:cNvSpPr>
          <p:nvPr>
            <p:ph type="sldNum" sz="quarter" idx="12"/>
          </p:nvPr>
        </p:nvSpPr>
        <p:spPr/>
        <p:txBody>
          <a:bodyPr/>
          <a:lstStyle/>
          <a:p>
            <a:fld id="{EA85D8B4-5046-4B0B-A23D-33C5E9A297AF}" type="slidenum">
              <a:rPr lang="es-PY" smtClean="0"/>
              <a:t>‹Nº›</a:t>
            </a:fld>
            <a:endParaRPr lang="es-PY"/>
          </a:p>
        </p:txBody>
      </p:sp>
    </p:spTree>
    <p:extLst>
      <p:ext uri="{BB962C8B-B14F-4D97-AF65-F5344CB8AC3E}">
        <p14:creationId xmlns:p14="http://schemas.microsoft.com/office/powerpoint/2010/main" val="1986941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ub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Text Placeholder 4"/>
          <p:cNvSpPr>
            <a:spLocks noGrp="1"/>
          </p:cNvSpPr>
          <p:nvPr>
            <p:ph type="body" sz="quarter" idx="10" hasCustomPrompt="1"/>
          </p:nvPr>
        </p:nvSpPr>
        <p:spPr>
          <a:xfrm>
            <a:off x="685800" y="933450"/>
            <a:ext cx="7772400" cy="406400"/>
          </a:xfrm>
        </p:spPr>
        <p:txBody>
          <a:bodyPr>
            <a:normAutofit/>
          </a:bodyPr>
          <a:lstStyle>
            <a:lvl1pPr marL="0" indent="0" algn="ctr">
              <a:lnSpc>
                <a:spcPct val="86000"/>
              </a:lnSpc>
              <a:spcBef>
                <a:spcPts val="0"/>
              </a:spcBef>
              <a:buNone/>
              <a:defRPr sz="1350" baseline="0"/>
            </a:lvl1pPr>
          </a:lstStyle>
          <a:p>
            <a:pPr lvl="0"/>
            <a:r>
              <a:rPr lang="en-US" dirty="0"/>
              <a:t>Click here to edit subtitle</a:t>
            </a:r>
          </a:p>
        </p:txBody>
      </p:sp>
    </p:spTree>
    <p:extLst>
      <p:ext uri="{BB962C8B-B14F-4D97-AF65-F5344CB8AC3E}">
        <p14:creationId xmlns:p14="http://schemas.microsoft.com/office/powerpoint/2010/main" val="333498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PY"/>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Y"/>
          </a:p>
        </p:txBody>
      </p:sp>
      <p:sp>
        <p:nvSpPr>
          <p:cNvPr id="4" name="3 Marcador de fecha"/>
          <p:cNvSpPr>
            <a:spLocks noGrp="1"/>
          </p:cNvSpPr>
          <p:nvPr>
            <p:ph type="dt" sz="half" idx="10"/>
          </p:nvPr>
        </p:nvSpPr>
        <p:spPr/>
        <p:txBody>
          <a:bodyPr/>
          <a:lstStyle/>
          <a:p>
            <a:fld id="{643876F4-66B4-4F5C-AED9-1158A830B129}" type="datetime1">
              <a:rPr lang="es-PY" smtClean="0"/>
              <a:t>19/10/2021</a:t>
            </a:fld>
            <a:endParaRPr lang="es-PY"/>
          </a:p>
        </p:txBody>
      </p:sp>
      <p:sp>
        <p:nvSpPr>
          <p:cNvPr id="5" name="4 Marcador de pie de página"/>
          <p:cNvSpPr>
            <a:spLocks noGrp="1"/>
          </p:cNvSpPr>
          <p:nvPr>
            <p:ph type="ftr" sz="quarter" idx="11"/>
          </p:nvPr>
        </p:nvSpPr>
        <p:spPr/>
        <p:txBody>
          <a:bodyPr/>
          <a:lstStyle/>
          <a:p>
            <a:endParaRPr lang="es-PY"/>
          </a:p>
        </p:txBody>
      </p:sp>
      <p:sp>
        <p:nvSpPr>
          <p:cNvPr id="6" name="5 Marcador de número de diapositiva"/>
          <p:cNvSpPr>
            <a:spLocks noGrp="1"/>
          </p:cNvSpPr>
          <p:nvPr>
            <p:ph type="sldNum" sz="quarter" idx="12"/>
          </p:nvPr>
        </p:nvSpPr>
        <p:spPr/>
        <p:txBody>
          <a:bodyPr/>
          <a:lstStyle/>
          <a:p>
            <a:fld id="{EA85D8B4-5046-4B0B-A23D-33C5E9A297AF}" type="slidenum">
              <a:rPr lang="es-PY" smtClean="0"/>
              <a:t>‹Nº›</a:t>
            </a:fld>
            <a:endParaRPr lang="es-PY"/>
          </a:p>
        </p:txBody>
      </p:sp>
    </p:spTree>
    <p:extLst>
      <p:ext uri="{BB962C8B-B14F-4D97-AF65-F5344CB8AC3E}">
        <p14:creationId xmlns:p14="http://schemas.microsoft.com/office/powerpoint/2010/main" val="1106963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PY"/>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10C98B19-58C3-4008-B74D-AA428C4BD4C7}" type="datetime1">
              <a:rPr lang="es-PY" smtClean="0"/>
              <a:t>19/10/2021</a:t>
            </a:fld>
            <a:endParaRPr lang="es-PY"/>
          </a:p>
        </p:txBody>
      </p:sp>
      <p:sp>
        <p:nvSpPr>
          <p:cNvPr id="5" name="4 Marcador de pie de página"/>
          <p:cNvSpPr>
            <a:spLocks noGrp="1"/>
          </p:cNvSpPr>
          <p:nvPr>
            <p:ph type="ftr" sz="quarter" idx="11"/>
          </p:nvPr>
        </p:nvSpPr>
        <p:spPr/>
        <p:txBody>
          <a:bodyPr/>
          <a:lstStyle/>
          <a:p>
            <a:endParaRPr lang="es-PY"/>
          </a:p>
        </p:txBody>
      </p:sp>
      <p:sp>
        <p:nvSpPr>
          <p:cNvPr id="6" name="5 Marcador de número de diapositiva"/>
          <p:cNvSpPr>
            <a:spLocks noGrp="1"/>
          </p:cNvSpPr>
          <p:nvPr>
            <p:ph type="sldNum" sz="quarter" idx="12"/>
          </p:nvPr>
        </p:nvSpPr>
        <p:spPr/>
        <p:txBody>
          <a:bodyPr/>
          <a:lstStyle/>
          <a:p>
            <a:fld id="{EA85D8B4-5046-4B0B-A23D-33C5E9A297AF}" type="slidenum">
              <a:rPr lang="es-PY" smtClean="0"/>
              <a:t>‹Nº›</a:t>
            </a:fld>
            <a:endParaRPr lang="es-PY"/>
          </a:p>
        </p:txBody>
      </p:sp>
    </p:spTree>
    <p:extLst>
      <p:ext uri="{BB962C8B-B14F-4D97-AF65-F5344CB8AC3E}">
        <p14:creationId xmlns:p14="http://schemas.microsoft.com/office/powerpoint/2010/main" val="3459864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PY"/>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Y"/>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Y"/>
          </a:p>
        </p:txBody>
      </p:sp>
      <p:sp>
        <p:nvSpPr>
          <p:cNvPr id="5" name="4 Marcador de fecha"/>
          <p:cNvSpPr>
            <a:spLocks noGrp="1"/>
          </p:cNvSpPr>
          <p:nvPr>
            <p:ph type="dt" sz="half" idx="10"/>
          </p:nvPr>
        </p:nvSpPr>
        <p:spPr/>
        <p:txBody>
          <a:bodyPr/>
          <a:lstStyle/>
          <a:p>
            <a:fld id="{A41A1364-BD37-4AC2-8243-69819DC3B95C}" type="datetime1">
              <a:rPr lang="es-PY" smtClean="0"/>
              <a:t>19/10/2021</a:t>
            </a:fld>
            <a:endParaRPr lang="es-PY"/>
          </a:p>
        </p:txBody>
      </p:sp>
      <p:sp>
        <p:nvSpPr>
          <p:cNvPr id="6" name="5 Marcador de pie de página"/>
          <p:cNvSpPr>
            <a:spLocks noGrp="1"/>
          </p:cNvSpPr>
          <p:nvPr>
            <p:ph type="ftr" sz="quarter" idx="11"/>
          </p:nvPr>
        </p:nvSpPr>
        <p:spPr/>
        <p:txBody>
          <a:bodyPr/>
          <a:lstStyle/>
          <a:p>
            <a:endParaRPr lang="es-PY"/>
          </a:p>
        </p:txBody>
      </p:sp>
      <p:sp>
        <p:nvSpPr>
          <p:cNvPr id="7" name="6 Marcador de número de diapositiva"/>
          <p:cNvSpPr>
            <a:spLocks noGrp="1"/>
          </p:cNvSpPr>
          <p:nvPr>
            <p:ph type="sldNum" sz="quarter" idx="12"/>
          </p:nvPr>
        </p:nvSpPr>
        <p:spPr/>
        <p:txBody>
          <a:bodyPr/>
          <a:lstStyle/>
          <a:p>
            <a:fld id="{EA85D8B4-5046-4B0B-A23D-33C5E9A297AF}" type="slidenum">
              <a:rPr lang="es-PY" smtClean="0"/>
              <a:t>‹Nº›</a:t>
            </a:fld>
            <a:endParaRPr lang="es-PY"/>
          </a:p>
        </p:txBody>
      </p:sp>
    </p:spTree>
    <p:extLst>
      <p:ext uri="{BB962C8B-B14F-4D97-AF65-F5344CB8AC3E}">
        <p14:creationId xmlns:p14="http://schemas.microsoft.com/office/powerpoint/2010/main" val="489355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PY"/>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Y"/>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Y"/>
          </a:p>
        </p:txBody>
      </p:sp>
      <p:sp>
        <p:nvSpPr>
          <p:cNvPr id="7" name="6 Marcador de fecha"/>
          <p:cNvSpPr>
            <a:spLocks noGrp="1"/>
          </p:cNvSpPr>
          <p:nvPr>
            <p:ph type="dt" sz="half" idx="10"/>
          </p:nvPr>
        </p:nvSpPr>
        <p:spPr/>
        <p:txBody>
          <a:bodyPr/>
          <a:lstStyle/>
          <a:p>
            <a:fld id="{F5C7D1B2-9556-4C5C-A902-4C06340C0031}" type="datetime1">
              <a:rPr lang="es-PY" smtClean="0"/>
              <a:t>19/10/2021</a:t>
            </a:fld>
            <a:endParaRPr lang="es-PY"/>
          </a:p>
        </p:txBody>
      </p:sp>
      <p:sp>
        <p:nvSpPr>
          <p:cNvPr id="8" name="7 Marcador de pie de página"/>
          <p:cNvSpPr>
            <a:spLocks noGrp="1"/>
          </p:cNvSpPr>
          <p:nvPr>
            <p:ph type="ftr" sz="quarter" idx="11"/>
          </p:nvPr>
        </p:nvSpPr>
        <p:spPr/>
        <p:txBody>
          <a:bodyPr/>
          <a:lstStyle/>
          <a:p>
            <a:endParaRPr lang="es-PY"/>
          </a:p>
        </p:txBody>
      </p:sp>
      <p:sp>
        <p:nvSpPr>
          <p:cNvPr id="9" name="8 Marcador de número de diapositiva"/>
          <p:cNvSpPr>
            <a:spLocks noGrp="1"/>
          </p:cNvSpPr>
          <p:nvPr>
            <p:ph type="sldNum" sz="quarter" idx="12"/>
          </p:nvPr>
        </p:nvSpPr>
        <p:spPr/>
        <p:txBody>
          <a:bodyPr/>
          <a:lstStyle/>
          <a:p>
            <a:fld id="{EA85D8B4-5046-4B0B-A23D-33C5E9A297AF}" type="slidenum">
              <a:rPr lang="es-PY" smtClean="0"/>
              <a:t>‹Nº›</a:t>
            </a:fld>
            <a:endParaRPr lang="es-PY"/>
          </a:p>
        </p:txBody>
      </p:sp>
    </p:spTree>
    <p:extLst>
      <p:ext uri="{BB962C8B-B14F-4D97-AF65-F5344CB8AC3E}">
        <p14:creationId xmlns:p14="http://schemas.microsoft.com/office/powerpoint/2010/main" val="1359134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PY"/>
          </a:p>
        </p:txBody>
      </p:sp>
      <p:sp>
        <p:nvSpPr>
          <p:cNvPr id="3" name="2 Marcador de fecha"/>
          <p:cNvSpPr>
            <a:spLocks noGrp="1"/>
          </p:cNvSpPr>
          <p:nvPr>
            <p:ph type="dt" sz="half" idx="10"/>
          </p:nvPr>
        </p:nvSpPr>
        <p:spPr/>
        <p:txBody>
          <a:bodyPr/>
          <a:lstStyle/>
          <a:p>
            <a:fld id="{AB5D6666-330C-4D97-90F8-79550EF9505D}" type="datetime1">
              <a:rPr lang="es-PY" smtClean="0"/>
              <a:t>19/10/2021</a:t>
            </a:fld>
            <a:endParaRPr lang="es-PY"/>
          </a:p>
        </p:txBody>
      </p:sp>
      <p:sp>
        <p:nvSpPr>
          <p:cNvPr id="4" name="3 Marcador de pie de página"/>
          <p:cNvSpPr>
            <a:spLocks noGrp="1"/>
          </p:cNvSpPr>
          <p:nvPr>
            <p:ph type="ftr" sz="quarter" idx="11"/>
          </p:nvPr>
        </p:nvSpPr>
        <p:spPr/>
        <p:txBody>
          <a:bodyPr/>
          <a:lstStyle/>
          <a:p>
            <a:endParaRPr lang="es-PY"/>
          </a:p>
        </p:txBody>
      </p:sp>
      <p:sp>
        <p:nvSpPr>
          <p:cNvPr id="5" name="4 Marcador de número de diapositiva"/>
          <p:cNvSpPr>
            <a:spLocks noGrp="1"/>
          </p:cNvSpPr>
          <p:nvPr>
            <p:ph type="sldNum" sz="quarter" idx="12"/>
          </p:nvPr>
        </p:nvSpPr>
        <p:spPr/>
        <p:txBody>
          <a:bodyPr/>
          <a:lstStyle/>
          <a:p>
            <a:fld id="{EA85D8B4-5046-4B0B-A23D-33C5E9A297AF}" type="slidenum">
              <a:rPr lang="es-PY" smtClean="0"/>
              <a:t>‹Nº›</a:t>
            </a:fld>
            <a:endParaRPr lang="es-PY"/>
          </a:p>
        </p:txBody>
      </p:sp>
    </p:spTree>
    <p:extLst>
      <p:ext uri="{BB962C8B-B14F-4D97-AF65-F5344CB8AC3E}">
        <p14:creationId xmlns:p14="http://schemas.microsoft.com/office/powerpoint/2010/main" val="2890173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9AFA84D4-45C6-423B-9FDB-C9C38F05166C}" type="datetime1">
              <a:rPr lang="es-PY" smtClean="0"/>
              <a:t>19/10/2021</a:t>
            </a:fld>
            <a:endParaRPr lang="es-PY"/>
          </a:p>
        </p:txBody>
      </p:sp>
      <p:sp>
        <p:nvSpPr>
          <p:cNvPr id="3" name="2 Marcador de pie de página"/>
          <p:cNvSpPr>
            <a:spLocks noGrp="1"/>
          </p:cNvSpPr>
          <p:nvPr>
            <p:ph type="ftr" sz="quarter" idx="11"/>
          </p:nvPr>
        </p:nvSpPr>
        <p:spPr/>
        <p:txBody>
          <a:bodyPr/>
          <a:lstStyle/>
          <a:p>
            <a:endParaRPr lang="es-PY"/>
          </a:p>
        </p:txBody>
      </p:sp>
      <p:sp>
        <p:nvSpPr>
          <p:cNvPr id="4" name="3 Marcador de número de diapositiva"/>
          <p:cNvSpPr>
            <a:spLocks noGrp="1"/>
          </p:cNvSpPr>
          <p:nvPr>
            <p:ph type="sldNum" sz="quarter" idx="12"/>
          </p:nvPr>
        </p:nvSpPr>
        <p:spPr/>
        <p:txBody>
          <a:bodyPr/>
          <a:lstStyle/>
          <a:p>
            <a:fld id="{EA85D8B4-5046-4B0B-A23D-33C5E9A297AF}" type="slidenum">
              <a:rPr lang="es-PY" smtClean="0"/>
              <a:t>‹Nº›</a:t>
            </a:fld>
            <a:endParaRPr lang="es-PY"/>
          </a:p>
        </p:txBody>
      </p:sp>
    </p:spTree>
    <p:extLst>
      <p:ext uri="{BB962C8B-B14F-4D97-AF65-F5344CB8AC3E}">
        <p14:creationId xmlns:p14="http://schemas.microsoft.com/office/powerpoint/2010/main" val="1106741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PY"/>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Y"/>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1F57A648-66E8-40B2-AF4D-2CF63E26830A}" type="datetime1">
              <a:rPr lang="es-PY" smtClean="0"/>
              <a:t>19/10/2021</a:t>
            </a:fld>
            <a:endParaRPr lang="es-PY"/>
          </a:p>
        </p:txBody>
      </p:sp>
      <p:sp>
        <p:nvSpPr>
          <p:cNvPr id="6" name="5 Marcador de pie de página"/>
          <p:cNvSpPr>
            <a:spLocks noGrp="1"/>
          </p:cNvSpPr>
          <p:nvPr>
            <p:ph type="ftr" sz="quarter" idx="11"/>
          </p:nvPr>
        </p:nvSpPr>
        <p:spPr/>
        <p:txBody>
          <a:bodyPr/>
          <a:lstStyle/>
          <a:p>
            <a:endParaRPr lang="es-PY"/>
          </a:p>
        </p:txBody>
      </p:sp>
      <p:sp>
        <p:nvSpPr>
          <p:cNvPr id="7" name="6 Marcador de número de diapositiva"/>
          <p:cNvSpPr>
            <a:spLocks noGrp="1"/>
          </p:cNvSpPr>
          <p:nvPr>
            <p:ph type="sldNum" sz="quarter" idx="12"/>
          </p:nvPr>
        </p:nvSpPr>
        <p:spPr/>
        <p:txBody>
          <a:bodyPr/>
          <a:lstStyle/>
          <a:p>
            <a:fld id="{EA85D8B4-5046-4B0B-A23D-33C5E9A297AF}" type="slidenum">
              <a:rPr lang="es-PY" smtClean="0"/>
              <a:t>‹Nº›</a:t>
            </a:fld>
            <a:endParaRPr lang="es-PY"/>
          </a:p>
        </p:txBody>
      </p:sp>
    </p:spTree>
    <p:extLst>
      <p:ext uri="{BB962C8B-B14F-4D97-AF65-F5344CB8AC3E}">
        <p14:creationId xmlns:p14="http://schemas.microsoft.com/office/powerpoint/2010/main" val="297191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PY"/>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Y"/>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C2E5E2A3-34F6-475A-8AEB-8FEB0DB0C59A}" type="datetime1">
              <a:rPr lang="es-PY" smtClean="0"/>
              <a:t>19/10/2021</a:t>
            </a:fld>
            <a:endParaRPr lang="es-PY"/>
          </a:p>
        </p:txBody>
      </p:sp>
      <p:sp>
        <p:nvSpPr>
          <p:cNvPr id="6" name="5 Marcador de pie de página"/>
          <p:cNvSpPr>
            <a:spLocks noGrp="1"/>
          </p:cNvSpPr>
          <p:nvPr>
            <p:ph type="ftr" sz="quarter" idx="11"/>
          </p:nvPr>
        </p:nvSpPr>
        <p:spPr/>
        <p:txBody>
          <a:bodyPr/>
          <a:lstStyle/>
          <a:p>
            <a:endParaRPr lang="es-PY"/>
          </a:p>
        </p:txBody>
      </p:sp>
      <p:sp>
        <p:nvSpPr>
          <p:cNvPr id="7" name="6 Marcador de número de diapositiva"/>
          <p:cNvSpPr>
            <a:spLocks noGrp="1"/>
          </p:cNvSpPr>
          <p:nvPr>
            <p:ph type="sldNum" sz="quarter" idx="12"/>
          </p:nvPr>
        </p:nvSpPr>
        <p:spPr/>
        <p:txBody>
          <a:bodyPr/>
          <a:lstStyle/>
          <a:p>
            <a:fld id="{EA85D8B4-5046-4B0B-A23D-33C5E9A297AF}" type="slidenum">
              <a:rPr lang="es-PY" smtClean="0"/>
              <a:t>‹Nº›</a:t>
            </a:fld>
            <a:endParaRPr lang="es-PY"/>
          </a:p>
        </p:txBody>
      </p:sp>
    </p:spTree>
    <p:extLst>
      <p:ext uri="{BB962C8B-B14F-4D97-AF65-F5344CB8AC3E}">
        <p14:creationId xmlns:p14="http://schemas.microsoft.com/office/powerpoint/2010/main" val="4035034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endParaRPr lang="es-PY"/>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Y"/>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990587-DA14-4226-814A-63875E443E20}" type="datetime1">
              <a:rPr lang="es-PY" smtClean="0"/>
              <a:t>19/10/2021</a:t>
            </a:fld>
            <a:endParaRPr lang="es-PY"/>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Y"/>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85D8B4-5046-4B0B-A23D-33C5E9A297AF}" type="slidenum">
              <a:rPr lang="es-PY" smtClean="0"/>
              <a:t>‹Nº›</a:t>
            </a:fld>
            <a:endParaRPr lang="es-PY"/>
          </a:p>
        </p:txBody>
      </p:sp>
    </p:spTree>
    <p:extLst>
      <p:ext uri="{BB962C8B-B14F-4D97-AF65-F5344CB8AC3E}">
        <p14:creationId xmlns:p14="http://schemas.microsoft.com/office/powerpoint/2010/main" val="2977120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P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7.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210706"/>
            <a:ext cx="3600400" cy="2442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CuadroTexto"/>
          <p:cNvSpPr txBox="1"/>
          <p:nvPr/>
        </p:nvSpPr>
        <p:spPr>
          <a:xfrm>
            <a:off x="766098" y="4149080"/>
            <a:ext cx="7622326" cy="1815882"/>
          </a:xfrm>
          <a:prstGeom prst="rect">
            <a:avLst/>
          </a:prstGeom>
          <a:noFill/>
        </p:spPr>
        <p:txBody>
          <a:bodyPr wrap="square" rtlCol="0">
            <a:spAutoFit/>
          </a:bodyPr>
          <a:lstStyle/>
          <a:p>
            <a:pPr algn="ctr"/>
            <a:r>
              <a:rPr lang="es-PY" sz="2800" b="1" dirty="0">
                <a:effectLst>
                  <a:outerShdw blurRad="38100" dist="38100" dir="2700000" algn="tl">
                    <a:srgbClr val="000000">
                      <a:alpha val="43137"/>
                    </a:srgbClr>
                  </a:outerShdw>
                </a:effectLst>
              </a:rPr>
              <a:t>LPI 1661-2021</a:t>
            </a:r>
          </a:p>
          <a:p>
            <a:pPr algn="ctr"/>
            <a:r>
              <a:rPr lang="es-PY" sz="2800" b="1" dirty="0">
                <a:effectLst>
                  <a:outerShdw blurRad="38100" dist="38100" dir="2700000" algn="tl">
                    <a:srgbClr val="000000">
                      <a:alpha val="43137"/>
                    </a:srgbClr>
                  </a:outerShdw>
                </a:effectLst>
              </a:rPr>
              <a:t>Proyecto de Construcción e Interconexión</a:t>
            </a:r>
          </a:p>
          <a:p>
            <a:pPr algn="ctr"/>
            <a:r>
              <a:rPr lang="es-PY" sz="2800" b="1" dirty="0">
                <a:effectLst>
                  <a:outerShdw blurRad="38100" dist="38100" dir="2700000" algn="tl">
                    <a:srgbClr val="000000">
                      <a:alpha val="43137"/>
                    </a:srgbClr>
                  </a:outerShdw>
                </a:effectLst>
              </a:rPr>
              <a:t>de Subestaciones Compactas en 66 kV</a:t>
            </a:r>
          </a:p>
          <a:p>
            <a:pPr algn="ctr"/>
            <a:r>
              <a:rPr lang="es-PY" sz="2800" b="1" dirty="0">
                <a:effectLst>
                  <a:outerShdw blurRad="38100" dist="38100" dir="2700000" algn="tl">
                    <a:srgbClr val="000000">
                      <a:alpha val="43137"/>
                    </a:srgbClr>
                  </a:outerShdw>
                </a:effectLst>
              </a:rPr>
              <a:t>en el Sistema Metropolitano</a:t>
            </a:r>
          </a:p>
        </p:txBody>
      </p:sp>
      <p:sp>
        <p:nvSpPr>
          <p:cNvPr id="5" name="4 CuadroTexto"/>
          <p:cNvSpPr txBox="1"/>
          <p:nvPr/>
        </p:nvSpPr>
        <p:spPr>
          <a:xfrm>
            <a:off x="7380312" y="6165304"/>
            <a:ext cx="1728192" cy="369332"/>
          </a:xfrm>
          <a:prstGeom prst="rect">
            <a:avLst/>
          </a:prstGeom>
          <a:noFill/>
        </p:spPr>
        <p:txBody>
          <a:bodyPr wrap="square" rtlCol="0">
            <a:spAutoFit/>
          </a:bodyPr>
          <a:lstStyle/>
          <a:p>
            <a:r>
              <a:rPr lang="es-PY" dirty="0"/>
              <a:t>Octubre 2021</a:t>
            </a:r>
          </a:p>
        </p:txBody>
      </p:sp>
      <p:sp>
        <p:nvSpPr>
          <p:cNvPr id="6" name="5 CuadroTexto"/>
          <p:cNvSpPr txBox="1"/>
          <p:nvPr/>
        </p:nvSpPr>
        <p:spPr>
          <a:xfrm>
            <a:off x="4381824" y="851228"/>
            <a:ext cx="3396126" cy="1569660"/>
          </a:xfrm>
          <a:prstGeom prst="rect">
            <a:avLst/>
          </a:prstGeom>
          <a:noFill/>
        </p:spPr>
        <p:txBody>
          <a:bodyPr wrap="square" rtlCol="0">
            <a:spAutoFit/>
          </a:bodyPr>
          <a:lstStyle/>
          <a:p>
            <a:pPr algn="ctr"/>
            <a:r>
              <a:rPr lang="es-PY" sz="2400" dirty="0"/>
              <a:t>División de Proyectos de Generación y Transmisión</a:t>
            </a:r>
          </a:p>
          <a:p>
            <a:pPr algn="ctr"/>
            <a:r>
              <a:rPr lang="es-PY" sz="2400" dirty="0"/>
              <a:t>*****************</a:t>
            </a:r>
          </a:p>
          <a:p>
            <a:pPr algn="ctr"/>
            <a:r>
              <a:rPr lang="es-PY" sz="2400" b="1" dirty="0"/>
              <a:t>Gerencia Técnica</a:t>
            </a: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836712"/>
            <a:ext cx="3096344" cy="2320137"/>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17992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7 Conector recto"/>
          <p:cNvCxnSpPr/>
          <p:nvPr/>
        </p:nvCxnSpPr>
        <p:spPr>
          <a:xfrm>
            <a:off x="3059832" y="1196752"/>
            <a:ext cx="0" cy="4464496"/>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8" name="Right Arrow 7"/>
          <p:cNvSpPr/>
          <p:nvPr/>
        </p:nvSpPr>
        <p:spPr>
          <a:xfrm>
            <a:off x="791580" y="3096256"/>
            <a:ext cx="2268252" cy="648072"/>
          </a:xfrm>
          <a:prstGeom prst="rightArrow">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200" dirty="0">
                <a:solidFill>
                  <a:schemeClr val="tx1"/>
                </a:solidFill>
              </a:rPr>
              <a:t>3. ALCANCE</a:t>
            </a:r>
          </a:p>
        </p:txBody>
      </p:sp>
      <p:sp>
        <p:nvSpPr>
          <p:cNvPr id="20" name="19 Rectángulo"/>
          <p:cNvSpPr/>
          <p:nvPr/>
        </p:nvSpPr>
        <p:spPr>
          <a:xfrm>
            <a:off x="3131840" y="1183099"/>
            <a:ext cx="5472608" cy="4478149"/>
          </a:xfrm>
          <a:prstGeom prst="rect">
            <a:avLst/>
          </a:prstGeom>
          <a:solidFill>
            <a:schemeClr val="accent1">
              <a:lumMod val="20000"/>
              <a:lumOff val="80000"/>
            </a:schemeClr>
          </a:solidFill>
        </p:spPr>
        <p:txBody>
          <a:bodyPr wrap="square" lIns="91440" tIns="45720" rIns="91440" bIns="45720">
            <a:spAutoFit/>
          </a:bodyPr>
          <a:lstStyle/>
          <a:p>
            <a:pPr marL="342900" indent="-342900" algn="just">
              <a:buFont typeface="Wingdings" panose="05000000000000000000" pitchFamily="2" charset="2"/>
              <a:buChar char="v"/>
            </a:pPr>
            <a:r>
              <a:rPr lang="es-ES" sz="1900" dirty="0"/>
              <a:t>Módulos de Equipos de Maniobras y Medición aislados en Gas SF6 (GIS).</a:t>
            </a:r>
          </a:p>
          <a:p>
            <a:pPr marL="342900" indent="-342900" algn="just">
              <a:buFont typeface="Wingdings" panose="05000000000000000000" pitchFamily="2" charset="2"/>
              <a:buChar char="v"/>
            </a:pPr>
            <a:r>
              <a:rPr lang="es-ES" sz="1900" dirty="0"/>
              <a:t>2 (dos) Transformadores de Potencia 66/23 kV – 10 MVA, con aislación en aceite vegetal.</a:t>
            </a:r>
          </a:p>
          <a:p>
            <a:pPr marL="342900" indent="-342900" algn="just">
              <a:buFont typeface="Wingdings" panose="05000000000000000000" pitchFamily="2" charset="2"/>
              <a:buChar char="v"/>
            </a:pPr>
            <a:r>
              <a:rPr lang="es-ES" sz="1900" dirty="0"/>
              <a:t>1 (un) juego de celdas de 23 kV.</a:t>
            </a:r>
          </a:p>
          <a:p>
            <a:pPr marL="342900" indent="-342900" algn="just">
              <a:buFont typeface="Wingdings" panose="05000000000000000000" pitchFamily="2" charset="2"/>
              <a:buChar char="v"/>
            </a:pPr>
            <a:r>
              <a:rPr lang="es-ES" sz="1900" dirty="0"/>
              <a:t>1 (un Transformador 23/0,380 kV – 75 kVA para Servicios Auxiliares, con aislación en aceite vegetal.</a:t>
            </a:r>
          </a:p>
          <a:p>
            <a:pPr marL="342900" indent="-342900" algn="just">
              <a:buFont typeface="Wingdings" panose="05000000000000000000" pitchFamily="2" charset="2"/>
              <a:buChar char="v"/>
            </a:pPr>
            <a:r>
              <a:rPr lang="es-ES" sz="1900" dirty="0"/>
              <a:t>1 (un Transformador 23/0,380 kV – 500 kVA para el Puesto de Distribución SM273, con aislación en aceite vegetal.</a:t>
            </a:r>
          </a:p>
          <a:p>
            <a:pPr marL="342900" indent="-342900" algn="just">
              <a:buFont typeface="Wingdings" panose="05000000000000000000" pitchFamily="2" charset="2"/>
              <a:buChar char="v"/>
            </a:pPr>
            <a:r>
              <a:rPr lang="es-ES" sz="1900" dirty="0"/>
              <a:t>Obras civiles</a:t>
            </a:r>
          </a:p>
          <a:p>
            <a:pPr marL="342900" indent="-342900" algn="just">
              <a:buFont typeface="Wingdings" panose="05000000000000000000" pitchFamily="2" charset="2"/>
              <a:buChar char="v"/>
            </a:pPr>
            <a:r>
              <a:rPr lang="es-ES" sz="1900" dirty="0"/>
              <a:t>Sistemas de Protección, Control y Automatización</a:t>
            </a:r>
          </a:p>
          <a:p>
            <a:pPr marL="342900" indent="-342900" algn="just">
              <a:buFont typeface="Wingdings" panose="05000000000000000000" pitchFamily="2" charset="2"/>
              <a:buChar char="v"/>
            </a:pPr>
            <a:r>
              <a:rPr lang="es-ES" sz="1900" dirty="0"/>
              <a:t>Obras de Distribución</a:t>
            </a:r>
          </a:p>
          <a:p>
            <a:pPr marL="342900" indent="-342900" algn="just">
              <a:buFont typeface="Wingdings" panose="05000000000000000000" pitchFamily="2" charset="2"/>
              <a:buChar char="v"/>
            </a:pPr>
            <a:r>
              <a:rPr lang="es-ES" sz="1900" dirty="0"/>
              <a:t>Líneas Subterráneas de 66 kV</a:t>
            </a:r>
            <a:endParaRPr lang="es-PY" sz="1900" dirty="0"/>
          </a:p>
        </p:txBody>
      </p:sp>
      <p:sp>
        <p:nvSpPr>
          <p:cNvPr id="22" name="21 CuadroTexto"/>
          <p:cNvSpPr txBox="1"/>
          <p:nvPr/>
        </p:nvSpPr>
        <p:spPr>
          <a:xfrm>
            <a:off x="736337" y="439504"/>
            <a:ext cx="7606463" cy="707886"/>
          </a:xfrm>
          <a:prstGeom prst="rect">
            <a:avLst/>
          </a:prstGeom>
          <a:noFill/>
        </p:spPr>
        <p:txBody>
          <a:bodyPr wrap="square" rtlCol="0">
            <a:spAutoFit/>
          </a:bodyPr>
          <a:lstStyle/>
          <a:p>
            <a:r>
              <a:rPr lang="es-PY" sz="2200" b="1" dirty="0"/>
              <a:t>LOTE 1: </a:t>
            </a:r>
            <a:r>
              <a:rPr lang="es-PY" sz="2200" b="1" u="sng" dirty="0"/>
              <a:t>SUBESTACION RECOLETA</a:t>
            </a:r>
          </a:p>
          <a:p>
            <a:endParaRPr lang="es-ES" dirty="0"/>
          </a:p>
        </p:txBody>
      </p:sp>
      <p:sp>
        <p:nvSpPr>
          <p:cNvPr id="2" name="1 Marcador de pie de página"/>
          <p:cNvSpPr>
            <a:spLocks noGrp="1"/>
          </p:cNvSpPr>
          <p:nvPr>
            <p:ph type="ftr" sz="quarter" idx="11"/>
          </p:nvPr>
        </p:nvSpPr>
        <p:spPr/>
        <p:txBody>
          <a:bodyPr/>
          <a:lstStyle/>
          <a:p>
            <a:r>
              <a:rPr lang="es-ES" dirty="0"/>
              <a:t>9</a:t>
            </a:r>
            <a:endParaRPr lang="es-PY" dirty="0"/>
          </a:p>
        </p:txBody>
      </p:sp>
    </p:spTree>
    <p:extLst>
      <p:ext uri="{BB962C8B-B14F-4D97-AF65-F5344CB8AC3E}">
        <p14:creationId xmlns:p14="http://schemas.microsoft.com/office/powerpoint/2010/main" val="1109908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900" fill="hold"/>
                                        <p:tgtEl>
                                          <p:spTgt spid="18"/>
                                        </p:tgtEl>
                                        <p:attrNameLst>
                                          <p:attrName>ppt_x</p:attrName>
                                        </p:attrNameLst>
                                      </p:cBhvr>
                                      <p:tavLst>
                                        <p:tav tm="0">
                                          <p:val>
                                            <p:strVal val="0-#ppt_w/2"/>
                                          </p:val>
                                        </p:tav>
                                        <p:tav tm="100000">
                                          <p:val>
                                            <p:strVal val="#ppt_x"/>
                                          </p:val>
                                        </p:tav>
                                      </p:tavLst>
                                    </p:anim>
                                    <p:anim calcmode="lin" valueType="num">
                                      <p:cBhvr additive="base">
                                        <p:cTn id="8" dur="9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36337" y="982469"/>
            <a:ext cx="6290440" cy="369332"/>
          </a:xfrm>
          <a:prstGeom prst="rect">
            <a:avLst/>
          </a:prstGeom>
          <a:noFill/>
        </p:spPr>
        <p:txBody>
          <a:bodyPr wrap="none" rtlCol="0">
            <a:spAutoFit/>
          </a:bodyPr>
          <a:lstStyle/>
          <a:p>
            <a:r>
              <a:rPr lang="es-PY" b="1" dirty="0"/>
              <a:t>DISPOSICION PRINCIPAL PROPUESTA:  PROPIEDAD  21m x 60 m  </a:t>
            </a: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615" t="14679" r="51858" b="17554"/>
          <a:stretch/>
        </p:blipFill>
        <p:spPr bwMode="auto">
          <a:xfrm>
            <a:off x="107504" y="2096001"/>
            <a:ext cx="8901239" cy="3726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CuadroTexto"/>
          <p:cNvSpPr txBox="1"/>
          <p:nvPr/>
        </p:nvSpPr>
        <p:spPr>
          <a:xfrm>
            <a:off x="736337" y="439504"/>
            <a:ext cx="7606463" cy="707886"/>
          </a:xfrm>
          <a:prstGeom prst="rect">
            <a:avLst/>
          </a:prstGeom>
          <a:noFill/>
        </p:spPr>
        <p:txBody>
          <a:bodyPr wrap="square" rtlCol="0">
            <a:spAutoFit/>
          </a:bodyPr>
          <a:lstStyle/>
          <a:p>
            <a:r>
              <a:rPr lang="es-PY" sz="2200" b="1" dirty="0"/>
              <a:t>LOTE 1: </a:t>
            </a:r>
            <a:r>
              <a:rPr lang="es-PY" sz="2200" b="1" u="sng" dirty="0"/>
              <a:t>SUBESTACION RECOLETA</a:t>
            </a:r>
          </a:p>
          <a:p>
            <a:endParaRPr lang="es-ES" dirty="0"/>
          </a:p>
        </p:txBody>
      </p:sp>
      <p:sp>
        <p:nvSpPr>
          <p:cNvPr id="2" name="1 Marcador de pie de página"/>
          <p:cNvSpPr>
            <a:spLocks noGrp="1"/>
          </p:cNvSpPr>
          <p:nvPr>
            <p:ph type="ftr" sz="quarter" idx="11"/>
          </p:nvPr>
        </p:nvSpPr>
        <p:spPr/>
        <p:txBody>
          <a:bodyPr/>
          <a:lstStyle/>
          <a:p>
            <a:r>
              <a:rPr lang="es-ES" dirty="0"/>
              <a:t>10</a:t>
            </a:r>
            <a:endParaRPr lang="es-PY" dirty="0"/>
          </a:p>
        </p:txBody>
      </p:sp>
    </p:spTree>
    <p:extLst>
      <p:ext uri="{BB962C8B-B14F-4D97-AF65-F5344CB8AC3E}">
        <p14:creationId xmlns:p14="http://schemas.microsoft.com/office/powerpoint/2010/main" val="90307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36337" y="908720"/>
            <a:ext cx="1117614" cy="369332"/>
          </a:xfrm>
          <a:prstGeom prst="rect">
            <a:avLst/>
          </a:prstGeom>
          <a:noFill/>
        </p:spPr>
        <p:txBody>
          <a:bodyPr wrap="none" rtlCol="0">
            <a:spAutoFit/>
          </a:bodyPr>
          <a:lstStyle/>
          <a:p>
            <a:r>
              <a:rPr lang="es-PY" b="1" dirty="0"/>
              <a:t>TRAZADO</a:t>
            </a: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CuadroTexto"/>
          <p:cNvSpPr txBox="1"/>
          <p:nvPr/>
        </p:nvSpPr>
        <p:spPr>
          <a:xfrm>
            <a:off x="637945" y="439503"/>
            <a:ext cx="7606463" cy="646331"/>
          </a:xfrm>
          <a:prstGeom prst="rect">
            <a:avLst/>
          </a:prstGeom>
          <a:noFill/>
          <a:ln>
            <a:noFill/>
          </a:ln>
        </p:spPr>
        <p:txBody>
          <a:bodyPr wrap="square" rtlCol="0">
            <a:spAutoFit/>
          </a:bodyPr>
          <a:lstStyle/>
          <a:p>
            <a:r>
              <a:rPr lang="es-PY" b="1" dirty="0"/>
              <a:t>LOTE 1:  </a:t>
            </a:r>
            <a:r>
              <a:rPr lang="es-PY" b="1" u="sng" dirty="0"/>
              <a:t>LT 66 KV SUBTERRÁNEA DE INTERCONEXIÓN  - SE RECOLETA</a:t>
            </a:r>
          </a:p>
          <a:p>
            <a:endParaRPr lang="es-ES" dirty="0"/>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2824" t="21362" r="52760" b="10053"/>
          <a:stretch/>
        </p:blipFill>
        <p:spPr bwMode="auto">
          <a:xfrm>
            <a:off x="736337" y="1257750"/>
            <a:ext cx="7908439" cy="48355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5" name="14 Grupo"/>
          <p:cNvGrpSpPr/>
          <p:nvPr/>
        </p:nvGrpSpPr>
        <p:grpSpPr>
          <a:xfrm rot="2114900">
            <a:off x="5641897" y="2104581"/>
            <a:ext cx="2743572" cy="455143"/>
            <a:chOff x="2905603" y="2352854"/>
            <a:chExt cx="2602785" cy="424100"/>
          </a:xfrm>
        </p:grpSpPr>
        <p:sp>
          <p:nvSpPr>
            <p:cNvPr id="16" name="15 CuadroTexto"/>
            <p:cNvSpPr txBox="1"/>
            <p:nvPr/>
          </p:nvSpPr>
          <p:spPr>
            <a:xfrm rot="902435">
              <a:off x="2905603" y="2518848"/>
              <a:ext cx="2602785" cy="258106"/>
            </a:xfrm>
            <a:prstGeom prst="rect">
              <a:avLst/>
            </a:prstGeom>
            <a:solidFill>
              <a:srgbClr val="002060">
                <a:alpha val="38000"/>
              </a:srgbClr>
            </a:solidFill>
          </p:spPr>
          <p:txBody>
            <a:bodyPr wrap="none" rtlCol="0">
              <a:spAutoFit/>
            </a:bodyPr>
            <a:lstStyle/>
            <a:p>
              <a:r>
                <a:rPr lang="es-PY" sz="1200" b="1" dirty="0">
                  <a:solidFill>
                    <a:srgbClr val="00FFFF"/>
                  </a:solidFill>
                  <a:latin typeface="Arial" panose="020B0604020202020204" pitchFamily="34" charset="0"/>
                  <a:cs typeface="Arial" panose="020B0604020202020204" pitchFamily="34" charset="0"/>
                </a:rPr>
                <a:t>LT 66 </a:t>
              </a:r>
              <a:r>
                <a:rPr lang="es-PY" sz="1200" b="1" dirty="0" err="1">
                  <a:solidFill>
                    <a:srgbClr val="00FFFF"/>
                  </a:solidFill>
                  <a:latin typeface="Arial" panose="020B0604020202020204" pitchFamily="34" charset="0"/>
                  <a:cs typeface="Arial" panose="020B0604020202020204" pitchFamily="34" charset="0"/>
                </a:rPr>
                <a:t>kV</a:t>
              </a:r>
              <a:r>
                <a:rPr lang="es-PY" sz="1200" b="1" dirty="0">
                  <a:solidFill>
                    <a:srgbClr val="00FFFF"/>
                  </a:solidFill>
                  <a:latin typeface="Arial" panose="020B0604020202020204" pitchFamily="34" charset="0"/>
                  <a:cs typeface="Arial" panose="020B0604020202020204" pitchFamily="34" charset="0"/>
                </a:rPr>
                <a:t> TRAMO AEREO PBO- SMI</a:t>
              </a:r>
            </a:p>
          </p:txBody>
        </p:sp>
        <p:sp>
          <p:nvSpPr>
            <p:cNvPr id="17" name="16 CuadroTexto"/>
            <p:cNvSpPr txBox="1"/>
            <p:nvPr/>
          </p:nvSpPr>
          <p:spPr>
            <a:xfrm rot="902435">
              <a:off x="3757549" y="2352854"/>
              <a:ext cx="1203700" cy="258107"/>
            </a:xfrm>
            <a:prstGeom prst="rect">
              <a:avLst/>
            </a:prstGeom>
            <a:solidFill>
              <a:srgbClr val="002060">
                <a:alpha val="52000"/>
              </a:srgbClr>
            </a:solidFill>
          </p:spPr>
          <p:txBody>
            <a:bodyPr wrap="none" rtlCol="0">
              <a:spAutoFit/>
            </a:bodyPr>
            <a:lstStyle/>
            <a:p>
              <a:r>
                <a:rPr lang="es-PY" sz="1200" b="1" dirty="0">
                  <a:solidFill>
                    <a:srgbClr val="00FFFF"/>
                  </a:solidFill>
                  <a:latin typeface="Arial" panose="020B0604020202020204" pitchFamily="34" charset="0"/>
                  <a:cs typeface="Arial" panose="020B0604020202020204" pitchFamily="34" charset="0"/>
                </a:rPr>
                <a:t>Avda. ESPAÑA</a:t>
              </a:r>
            </a:p>
          </p:txBody>
        </p:sp>
      </p:grpSp>
      <p:grpSp>
        <p:nvGrpSpPr>
          <p:cNvPr id="18" name="17 Grupo"/>
          <p:cNvGrpSpPr/>
          <p:nvPr/>
        </p:nvGrpSpPr>
        <p:grpSpPr>
          <a:xfrm rot="19924623">
            <a:off x="3092128" y="2297797"/>
            <a:ext cx="3528530" cy="783906"/>
            <a:chOff x="2840020" y="3819946"/>
            <a:chExt cx="3347462" cy="730440"/>
          </a:xfrm>
        </p:grpSpPr>
        <p:sp>
          <p:nvSpPr>
            <p:cNvPr id="19" name="18 CuadroTexto"/>
            <p:cNvSpPr txBox="1"/>
            <p:nvPr/>
          </p:nvSpPr>
          <p:spPr>
            <a:xfrm rot="902435">
              <a:off x="2840020" y="4292280"/>
              <a:ext cx="3347462" cy="258106"/>
            </a:xfrm>
            <a:prstGeom prst="rect">
              <a:avLst/>
            </a:prstGeom>
            <a:noFill/>
          </p:spPr>
          <p:txBody>
            <a:bodyPr wrap="none" rtlCol="0">
              <a:spAutoFit/>
            </a:bodyPr>
            <a:lstStyle/>
            <a:p>
              <a:r>
                <a:rPr lang="es-PY" sz="1200" b="1" dirty="0">
                  <a:solidFill>
                    <a:srgbClr val="FFFF00"/>
                  </a:solidFill>
                  <a:latin typeface="Arial" panose="020B0604020202020204" pitchFamily="34" charset="0"/>
                  <a:cs typeface="Arial" panose="020B0604020202020204" pitchFamily="34" charset="0"/>
                </a:rPr>
                <a:t>LT 66 </a:t>
              </a:r>
              <a:r>
                <a:rPr lang="es-PY" sz="1200" b="1" dirty="0" err="1">
                  <a:solidFill>
                    <a:srgbClr val="FFFF00"/>
                  </a:solidFill>
                  <a:latin typeface="Arial" panose="020B0604020202020204" pitchFamily="34" charset="0"/>
                  <a:cs typeface="Arial" panose="020B0604020202020204" pitchFamily="34" charset="0"/>
                </a:rPr>
                <a:t>kV</a:t>
              </a:r>
              <a:r>
                <a:rPr lang="es-PY" sz="1200" b="1" dirty="0">
                  <a:solidFill>
                    <a:srgbClr val="FFFF00"/>
                  </a:solidFill>
                  <a:latin typeface="Arial" panose="020B0604020202020204" pitchFamily="34" charset="0"/>
                  <a:cs typeface="Arial" panose="020B0604020202020204" pitchFamily="34" charset="0"/>
                </a:rPr>
                <a:t> SUBT. DERIVACION SE RECOLETA</a:t>
              </a:r>
            </a:p>
          </p:txBody>
        </p:sp>
        <p:sp>
          <p:nvSpPr>
            <p:cNvPr id="20" name="19 CuadroTexto"/>
            <p:cNvSpPr txBox="1"/>
            <p:nvPr/>
          </p:nvSpPr>
          <p:spPr>
            <a:xfrm rot="902435">
              <a:off x="3552159" y="3819946"/>
              <a:ext cx="1512411" cy="258106"/>
            </a:xfrm>
            <a:prstGeom prst="rect">
              <a:avLst/>
            </a:prstGeom>
            <a:noFill/>
          </p:spPr>
          <p:txBody>
            <a:bodyPr wrap="none" rtlCol="0">
              <a:spAutoFit/>
            </a:bodyPr>
            <a:lstStyle/>
            <a:p>
              <a:r>
                <a:rPr lang="es-PY" sz="1200" b="1" dirty="0">
                  <a:solidFill>
                    <a:srgbClr val="FFFF00"/>
                  </a:solidFill>
                  <a:latin typeface="Arial" panose="020B0604020202020204" pitchFamily="34" charset="0"/>
                  <a:cs typeface="Arial" panose="020B0604020202020204" pitchFamily="34" charset="0"/>
                </a:rPr>
                <a:t>Calle SANTA ROSA</a:t>
              </a:r>
            </a:p>
          </p:txBody>
        </p:sp>
      </p:grpSp>
      <p:sp>
        <p:nvSpPr>
          <p:cNvPr id="12" name="11 Rectángulo"/>
          <p:cNvSpPr/>
          <p:nvPr/>
        </p:nvSpPr>
        <p:spPr>
          <a:xfrm rot="21013811">
            <a:off x="5118443" y="4635998"/>
            <a:ext cx="1519070" cy="276999"/>
          </a:xfrm>
          <a:prstGeom prst="rect">
            <a:avLst/>
          </a:prstGeom>
          <a:solidFill>
            <a:srgbClr val="002060">
              <a:alpha val="21000"/>
            </a:srgbClr>
          </a:solidFill>
        </p:spPr>
        <p:txBody>
          <a:bodyPr wrap="none">
            <a:spAutoFit/>
          </a:bodyPr>
          <a:lstStyle/>
          <a:p>
            <a:r>
              <a:rPr lang="es-PY" sz="1200" b="1" dirty="0">
                <a:solidFill>
                  <a:srgbClr val="00FFFF"/>
                </a:solidFill>
                <a:latin typeface="Arial" panose="020B0604020202020204" pitchFamily="34" charset="0"/>
                <a:cs typeface="Arial" panose="020B0604020202020204" pitchFamily="34" charset="0"/>
              </a:rPr>
              <a:t>Avda. Sacramento</a:t>
            </a:r>
          </a:p>
        </p:txBody>
      </p:sp>
      <p:sp>
        <p:nvSpPr>
          <p:cNvPr id="22" name="21 Rectángulo"/>
          <p:cNvSpPr/>
          <p:nvPr/>
        </p:nvSpPr>
        <p:spPr>
          <a:xfrm rot="2544298">
            <a:off x="1717355" y="2438663"/>
            <a:ext cx="1583190" cy="276999"/>
          </a:xfrm>
          <a:prstGeom prst="rect">
            <a:avLst/>
          </a:prstGeom>
          <a:solidFill>
            <a:srgbClr val="002060">
              <a:alpha val="42000"/>
            </a:srgbClr>
          </a:solidFill>
        </p:spPr>
        <p:txBody>
          <a:bodyPr wrap="none">
            <a:spAutoFit/>
          </a:bodyPr>
          <a:lstStyle/>
          <a:p>
            <a:r>
              <a:rPr lang="es-PY" sz="1200" b="1" dirty="0">
                <a:solidFill>
                  <a:srgbClr val="00FFFF"/>
                </a:solidFill>
                <a:latin typeface="Arial" panose="020B0604020202020204" pitchFamily="34" charset="0"/>
                <a:cs typeface="Arial" panose="020B0604020202020204" pitchFamily="34" charset="0"/>
              </a:rPr>
              <a:t>Avda. </a:t>
            </a:r>
            <a:r>
              <a:rPr lang="es-PY" sz="1200" b="1" dirty="0" err="1">
                <a:solidFill>
                  <a:srgbClr val="00FFFF"/>
                </a:solidFill>
                <a:latin typeface="Arial" panose="020B0604020202020204" pitchFamily="34" charset="0"/>
                <a:cs typeface="Arial" panose="020B0604020202020204" pitchFamily="34" charset="0"/>
              </a:rPr>
              <a:t>Mcal</a:t>
            </a:r>
            <a:r>
              <a:rPr lang="es-PY" sz="1200" b="1" dirty="0">
                <a:solidFill>
                  <a:srgbClr val="00FFFF"/>
                </a:solidFill>
                <a:latin typeface="Arial" panose="020B0604020202020204" pitchFamily="34" charset="0"/>
                <a:cs typeface="Arial" panose="020B0604020202020204" pitchFamily="34" charset="0"/>
              </a:rPr>
              <a:t>. LOPEZ</a:t>
            </a:r>
          </a:p>
        </p:txBody>
      </p:sp>
      <p:sp>
        <p:nvSpPr>
          <p:cNvPr id="2" name="1 Marcador de pie de página"/>
          <p:cNvSpPr>
            <a:spLocks noGrp="1"/>
          </p:cNvSpPr>
          <p:nvPr>
            <p:ph type="ftr" sz="quarter" idx="11"/>
          </p:nvPr>
        </p:nvSpPr>
        <p:spPr/>
        <p:txBody>
          <a:bodyPr/>
          <a:lstStyle/>
          <a:p>
            <a:r>
              <a:rPr lang="es-ES" dirty="0"/>
              <a:t>11</a:t>
            </a:r>
            <a:endParaRPr lang="es-PY" dirty="0"/>
          </a:p>
        </p:txBody>
      </p:sp>
    </p:spTree>
    <p:extLst>
      <p:ext uri="{BB962C8B-B14F-4D97-AF65-F5344CB8AC3E}">
        <p14:creationId xmlns:p14="http://schemas.microsoft.com/office/powerpoint/2010/main" val="1029344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36336" y="836712"/>
            <a:ext cx="4358523" cy="2862322"/>
          </a:xfrm>
          <a:prstGeom prst="rect">
            <a:avLst/>
          </a:prstGeom>
          <a:solidFill>
            <a:schemeClr val="bg1">
              <a:lumMod val="95000"/>
            </a:schemeClr>
          </a:solidFill>
          <a:ln>
            <a:solidFill>
              <a:schemeClr val="accent1"/>
            </a:solidFill>
          </a:ln>
        </p:spPr>
        <p:txBody>
          <a:bodyPr wrap="square" rtlCol="0">
            <a:spAutoFit/>
          </a:bodyPr>
          <a:lstStyle/>
          <a:p>
            <a:r>
              <a:rPr lang="es-PY" b="1" dirty="0"/>
              <a:t>CARACTERISTICAS GENERALES</a:t>
            </a:r>
          </a:p>
          <a:p>
            <a:r>
              <a:rPr lang="es-ES" dirty="0">
                <a:latin typeface="Arial" panose="020B0604020202020204" pitchFamily="34" charset="0"/>
                <a:cs typeface="Arial" panose="020B0604020202020204" pitchFamily="34" charset="0"/>
              </a:rPr>
              <a:t>‑  Tensión nominal: 66 </a:t>
            </a:r>
            <a:r>
              <a:rPr lang="es-ES" dirty="0" err="1">
                <a:latin typeface="Arial" panose="020B0604020202020204" pitchFamily="34" charset="0"/>
                <a:cs typeface="Arial" panose="020B0604020202020204" pitchFamily="34" charset="0"/>
              </a:rPr>
              <a:t>kV</a:t>
            </a:r>
            <a:r>
              <a:rPr lang="es-ES" dirty="0">
                <a:latin typeface="Arial" panose="020B0604020202020204" pitchFamily="34" charset="0"/>
                <a:cs typeface="Arial" panose="020B0604020202020204" pitchFamily="34" charset="0"/>
              </a:rPr>
              <a:t>, valor efectivo  </a:t>
            </a:r>
          </a:p>
          <a:p>
            <a:r>
              <a:rPr lang="es-ES" dirty="0">
                <a:latin typeface="Arial" panose="020B0604020202020204" pitchFamily="34" charset="0"/>
                <a:cs typeface="Arial" panose="020B0604020202020204" pitchFamily="34" charset="0"/>
              </a:rPr>
              <a:t>   entre fases</a:t>
            </a:r>
            <a:endParaRPr lang="es-PY" dirty="0">
              <a:latin typeface="Arial" panose="020B0604020202020204" pitchFamily="34" charset="0"/>
              <a:cs typeface="Arial" panose="020B0604020202020204" pitchFamily="34" charset="0"/>
            </a:endParaRPr>
          </a:p>
          <a:p>
            <a:r>
              <a:rPr lang="es-ES" dirty="0">
                <a:latin typeface="Arial" panose="020B0604020202020204" pitchFamily="34" charset="0"/>
                <a:cs typeface="Arial" panose="020B0604020202020204" pitchFamily="34" charset="0"/>
              </a:rPr>
              <a:t>‑  Frecuencia: 50 Hz.</a:t>
            </a:r>
            <a:endParaRPr lang="es-PY" dirty="0">
              <a:latin typeface="Arial" panose="020B0604020202020204" pitchFamily="34" charset="0"/>
              <a:cs typeface="Arial" panose="020B0604020202020204" pitchFamily="34" charset="0"/>
            </a:endParaRPr>
          </a:p>
          <a:p>
            <a:r>
              <a:rPr lang="es-ES" dirty="0">
                <a:latin typeface="Arial" panose="020B0604020202020204" pitchFamily="34" charset="0"/>
                <a:cs typeface="Arial" panose="020B0604020202020204" pitchFamily="34" charset="0"/>
              </a:rPr>
              <a:t>‑  Número de circuitos: uno</a:t>
            </a:r>
            <a:endParaRPr lang="es-PY" dirty="0">
              <a:latin typeface="Arial" panose="020B0604020202020204" pitchFamily="34" charset="0"/>
              <a:cs typeface="Arial" panose="020B0604020202020204" pitchFamily="34" charset="0"/>
            </a:endParaRPr>
          </a:p>
          <a:p>
            <a:r>
              <a:rPr lang="es-ES" dirty="0">
                <a:latin typeface="Arial" panose="020B0604020202020204" pitchFamily="34" charset="0"/>
                <a:cs typeface="Arial" panose="020B0604020202020204" pitchFamily="34" charset="0"/>
              </a:rPr>
              <a:t>‑  Conductor: cable de cobre aislado, </a:t>
            </a:r>
          </a:p>
          <a:p>
            <a:r>
              <a:rPr lang="es-ES" dirty="0">
                <a:latin typeface="Arial" panose="020B0604020202020204" pitchFamily="34" charset="0"/>
                <a:cs typeface="Arial" panose="020B0604020202020204" pitchFamily="34" charset="0"/>
              </a:rPr>
              <a:t>   </a:t>
            </a:r>
            <a:r>
              <a:rPr lang="es-ES" dirty="0" err="1">
                <a:latin typeface="Arial" panose="020B0604020202020204" pitchFamily="34" charset="0"/>
                <a:cs typeface="Arial" panose="020B0604020202020204" pitchFamily="34" charset="0"/>
              </a:rPr>
              <a:t>monopolar</a:t>
            </a:r>
            <a:r>
              <a:rPr lang="es-ES" dirty="0">
                <a:latin typeface="Arial" panose="020B0604020202020204" pitchFamily="34" charset="0"/>
                <a:cs typeface="Arial" panose="020B0604020202020204" pitchFamily="34" charset="0"/>
              </a:rPr>
              <a:t>, XLPE, para 66 kV, </a:t>
            </a:r>
          </a:p>
          <a:p>
            <a:r>
              <a:rPr lang="es-ES" dirty="0">
                <a:latin typeface="Arial" panose="020B0604020202020204" pitchFamily="34" charset="0"/>
                <a:cs typeface="Arial" panose="020B0604020202020204" pitchFamily="34" charset="0"/>
              </a:rPr>
              <a:t>   800 mm</a:t>
            </a:r>
            <a:r>
              <a:rPr lang="es-ES" baseline="30000" dirty="0">
                <a:latin typeface="Arial" panose="020B0604020202020204" pitchFamily="34" charset="0"/>
                <a:cs typeface="Arial" panose="020B0604020202020204" pitchFamily="34" charset="0"/>
              </a:rPr>
              <a:t>2</a:t>
            </a:r>
            <a:r>
              <a:rPr lang="es-ES" dirty="0">
                <a:latin typeface="Arial" panose="020B0604020202020204" pitchFamily="34" charset="0"/>
                <a:cs typeface="Arial" panose="020B0604020202020204" pitchFamily="34" charset="0"/>
              </a:rPr>
              <a:t>, 100 MVA, un conductor por </a:t>
            </a:r>
          </a:p>
          <a:p>
            <a:r>
              <a:rPr lang="es-ES" dirty="0">
                <a:latin typeface="Arial" panose="020B0604020202020204" pitchFamily="34" charset="0"/>
                <a:cs typeface="Arial" panose="020B0604020202020204" pitchFamily="34" charset="0"/>
              </a:rPr>
              <a:t>    fase.</a:t>
            </a:r>
          </a:p>
          <a:p>
            <a:r>
              <a:rPr lang="es-ES" dirty="0">
                <a:latin typeface="Arial" panose="020B0604020202020204" pitchFamily="34" charset="0"/>
                <a:cs typeface="Arial" panose="020B0604020202020204" pitchFamily="34" charset="0"/>
              </a:rPr>
              <a:t>-  </a:t>
            </a:r>
            <a:r>
              <a:rPr lang="es-ES" b="1" dirty="0">
                <a:solidFill>
                  <a:srgbClr val="FF0000"/>
                </a:solidFill>
                <a:latin typeface="Arial" panose="020B0604020202020204" pitchFamily="34" charset="0"/>
                <a:cs typeface="Arial" panose="020B0604020202020204" pitchFamily="34" charset="0"/>
              </a:rPr>
              <a:t>Extensión aprox. : 780 m</a:t>
            </a:r>
            <a:endParaRPr lang="es-PY" b="1" dirty="0">
              <a:solidFill>
                <a:srgbClr val="FF0000"/>
              </a:solidFill>
              <a:latin typeface="Arial" panose="020B0604020202020204" pitchFamily="34" charset="0"/>
              <a:cs typeface="Arial" panose="020B0604020202020204" pitchFamily="34" charset="0"/>
            </a:endParaRP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CuadroTexto"/>
          <p:cNvSpPr txBox="1"/>
          <p:nvPr/>
        </p:nvSpPr>
        <p:spPr>
          <a:xfrm>
            <a:off x="736337" y="254838"/>
            <a:ext cx="7606463" cy="369332"/>
          </a:xfrm>
          <a:prstGeom prst="rect">
            <a:avLst/>
          </a:prstGeom>
          <a:noFill/>
        </p:spPr>
        <p:txBody>
          <a:bodyPr wrap="square" rtlCol="0">
            <a:spAutoFit/>
          </a:bodyPr>
          <a:lstStyle/>
          <a:p>
            <a:r>
              <a:rPr lang="es-PY" b="1" dirty="0"/>
              <a:t>LOTE 2: </a:t>
            </a:r>
            <a:r>
              <a:rPr lang="es-PY" b="1" u="sng" dirty="0"/>
              <a:t>LT 66 KV SUBTERRANEA DE INTERCONEXIÓN SE RECOLETA</a:t>
            </a:r>
          </a:p>
        </p:txBody>
      </p:sp>
      <p:grpSp>
        <p:nvGrpSpPr>
          <p:cNvPr id="2" name="1 Grupo"/>
          <p:cNvGrpSpPr/>
          <p:nvPr/>
        </p:nvGrpSpPr>
        <p:grpSpPr>
          <a:xfrm>
            <a:off x="5508104" y="1371538"/>
            <a:ext cx="2808312" cy="4001678"/>
            <a:chOff x="5508104" y="1371538"/>
            <a:chExt cx="2808312" cy="4001678"/>
          </a:xfrm>
        </p:grpSpPr>
        <p:pic>
          <p:nvPicPr>
            <p:cNvPr id="2050"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72000"/>
                      </a14:imgEffect>
                    </a14:imgLayer>
                  </a14:imgProps>
                </a:ext>
                <a:ext uri="{28A0092B-C50C-407E-A947-70E740481C1C}">
                  <a14:useLocalDpi xmlns:a14="http://schemas.microsoft.com/office/drawing/2010/main" val="0"/>
                </a:ext>
              </a:extLst>
            </a:blip>
            <a:srcRect l="59060" t="12386" r="22890" b="22222"/>
            <a:stretch/>
          </p:blipFill>
          <p:spPr bwMode="auto">
            <a:xfrm>
              <a:off x="5508104" y="1371538"/>
              <a:ext cx="2808312" cy="3121563"/>
            </a:xfrm>
            <a:prstGeom prst="rect">
              <a:avLst/>
            </a:prstGeom>
            <a:solidFill>
              <a:schemeClr val="accent1">
                <a:alpha val="14000"/>
              </a:schemeClr>
            </a:solidFill>
            <a:ln>
              <a:noFill/>
            </a:ln>
            <a:extLst>
              <a:ext uri="{91240B29-F687-4F45-9708-019B960494DF}">
                <a14:hiddenLine xmlns:a14="http://schemas.microsoft.com/office/drawing/2010/main" w="9525">
                  <a:solidFill>
                    <a:schemeClr val="tx1"/>
                  </a:solidFill>
                  <a:miter lim="800000"/>
                  <a:headEnd/>
                  <a:tailEnd/>
                </a14:hiddenLine>
              </a:ext>
            </a:extLst>
          </p:spPr>
        </p:pic>
        <p:sp>
          <p:nvSpPr>
            <p:cNvPr id="10" name="9 Rectángulo"/>
            <p:cNvSpPr/>
            <p:nvPr/>
          </p:nvSpPr>
          <p:spPr>
            <a:xfrm>
              <a:off x="5568826" y="1402898"/>
              <a:ext cx="2730619" cy="3970318"/>
            </a:xfrm>
            <a:prstGeom prst="rect">
              <a:avLst/>
            </a:prstGeom>
            <a:solidFill>
              <a:schemeClr val="accent1">
                <a:alpha val="14000"/>
              </a:schemeClr>
            </a:solidFill>
            <a:ln>
              <a:solidFill>
                <a:schemeClr val="accent1"/>
              </a:solidFill>
            </a:ln>
          </p:spPr>
          <p:txBody>
            <a:bodyPr wrap="none">
              <a:spAutoFit/>
            </a:bodyPr>
            <a:lstStyle/>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r>
                <a:rPr lang="es-PY" b="1" dirty="0"/>
                <a:t>ESQUEMA DE DERIVACION</a:t>
              </a:r>
            </a:p>
            <a:p>
              <a:pPr algn="ctr"/>
              <a:r>
                <a:rPr lang="es-PY" b="1" dirty="0"/>
                <a:t>POR FASE</a:t>
              </a:r>
            </a:p>
          </p:txBody>
        </p:sp>
      </p:grpSp>
      <p:grpSp>
        <p:nvGrpSpPr>
          <p:cNvPr id="8" name="7 Grupo"/>
          <p:cNvGrpSpPr/>
          <p:nvPr/>
        </p:nvGrpSpPr>
        <p:grpSpPr>
          <a:xfrm>
            <a:off x="744720" y="3789040"/>
            <a:ext cx="4358523" cy="2585323"/>
            <a:chOff x="744720" y="3933056"/>
            <a:chExt cx="4358523" cy="2585323"/>
          </a:xfrm>
        </p:grpSpPr>
        <p:pic>
          <p:nvPicPr>
            <p:cNvPr id="2051"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9379" t="17965" r="16101" b="34593"/>
            <a:stretch/>
          </p:blipFill>
          <p:spPr bwMode="auto">
            <a:xfrm>
              <a:off x="1294589" y="4036074"/>
              <a:ext cx="3429000" cy="2035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11 CuadroTexto"/>
            <p:cNvSpPr txBox="1"/>
            <p:nvPr/>
          </p:nvSpPr>
          <p:spPr>
            <a:xfrm>
              <a:off x="744720" y="3933056"/>
              <a:ext cx="4358523" cy="2585323"/>
            </a:xfrm>
            <a:prstGeom prst="rect">
              <a:avLst/>
            </a:prstGeom>
            <a:solidFill>
              <a:srgbClr val="FFFF00">
                <a:alpha val="9000"/>
              </a:srgbClr>
            </a:solidFill>
            <a:ln>
              <a:solidFill>
                <a:schemeClr val="accent1"/>
              </a:solidFill>
            </a:ln>
          </p:spPr>
          <p:txBody>
            <a:bodyPr wrap="square" rtlCol="0">
              <a:spAutoFit/>
            </a:bodyPr>
            <a:lstStyle/>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r>
                <a:rPr lang="es-PY" b="1" dirty="0"/>
                <a:t>DISPOSICIÓN TIPICA TRAMO SUBTERRANEO</a:t>
              </a:r>
            </a:p>
          </p:txBody>
        </p:sp>
      </p:grpSp>
      <p:sp>
        <p:nvSpPr>
          <p:cNvPr id="3" name="2 Marcador de pie de página"/>
          <p:cNvSpPr>
            <a:spLocks noGrp="1"/>
          </p:cNvSpPr>
          <p:nvPr>
            <p:ph type="ftr" sz="quarter" idx="11"/>
          </p:nvPr>
        </p:nvSpPr>
        <p:spPr/>
        <p:txBody>
          <a:bodyPr/>
          <a:lstStyle/>
          <a:p>
            <a:r>
              <a:rPr lang="es-ES" dirty="0"/>
              <a:t>12</a:t>
            </a:r>
            <a:endParaRPr lang="es-PY" dirty="0"/>
          </a:p>
        </p:txBody>
      </p:sp>
    </p:spTree>
    <p:extLst>
      <p:ext uri="{BB962C8B-B14F-4D97-AF65-F5344CB8AC3E}">
        <p14:creationId xmlns:p14="http://schemas.microsoft.com/office/powerpoint/2010/main" val="2394947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36337" y="439504"/>
            <a:ext cx="7606463" cy="707886"/>
          </a:xfrm>
          <a:prstGeom prst="rect">
            <a:avLst/>
          </a:prstGeom>
          <a:noFill/>
        </p:spPr>
        <p:txBody>
          <a:bodyPr wrap="square" rtlCol="0">
            <a:spAutoFit/>
          </a:bodyPr>
          <a:lstStyle/>
          <a:p>
            <a:r>
              <a:rPr lang="es-PY" sz="2200" b="1" dirty="0"/>
              <a:t>LOTE 2: </a:t>
            </a:r>
            <a:r>
              <a:rPr lang="es-PY" sz="2200" b="1" u="sng" dirty="0"/>
              <a:t>SUBESTACION INERAM</a:t>
            </a:r>
          </a:p>
          <a:p>
            <a:endParaRPr lang="es-ES" dirty="0"/>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7"/>
          <p:cNvSpPr/>
          <p:nvPr/>
        </p:nvSpPr>
        <p:spPr>
          <a:xfrm>
            <a:off x="791580" y="1772816"/>
            <a:ext cx="2268252" cy="648072"/>
          </a:xfrm>
          <a:prstGeom prst="rightArrow">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200" dirty="0">
                <a:solidFill>
                  <a:schemeClr val="tx1"/>
                </a:solidFill>
              </a:rPr>
              <a:t>1. UBICACIÓN</a:t>
            </a:r>
          </a:p>
        </p:txBody>
      </p:sp>
      <p:cxnSp>
        <p:nvCxnSpPr>
          <p:cNvPr id="8" name="7 Conector recto"/>
          <p:cNvCxnSpPr/>
          <p:nvPr/>
        </p:nvCxnSpPr>
        <p:spPr>
          <a:xfrm>
            <a:off x="3059832" y="1196752"/>
            <a:ext cx="0" cy="4464496"/>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5" name="14 Rectángulo"/>
          <p:cNvSpPr/>
          <p:nvPr/>
        </p:nvSpPr>
        <p:spPr>
          <a:xfrm>
            <a:off x="3347864" y="1244046"/>
            <a:ext cx="5472608" cy="1446550"/>
          </a:xfrm>
          <a:prstGeom prst="rect">
            <a:avLst/>
          </a:prstGeom>
          <a:solidFill>
            <a:schemeClr val="accent6">
              <a:lumMod val="20000"/>
              <a:lumOff val="80000"/>
            </a:schemeClr>
          </a:solidFill>
        </p:spPr>
        <p:txBody>
          <a:bodyPr wrap="square" lIns="91440" tIns="45720" rIns="91440" bIns="45720">
            <a:spAutoFit/>
          </a:bodyPr>
          <a:lstStyle/>
          <a:p>
            <a:pPr algn="just"/>
            <a:r>
              <a:rPr lang="es-ES" sz="2200" dirty="0"/>
              <a:t>Calle Tte. Cnel. Mauricio Escobar</a:t>
            </a:r>
          </a:p>
          <a:p>
            <a:pPr algn="just"/>
            <a:r>
              <a:rPr lang="es-ES" sz="2200" dirty="0"/>
              <a:t>Barrio Bella Vista</a:t>
            </a:r>
          </a:p>
          <a:p>
            <a:pPr algn="just"/>
            <a:r>
              <a:rPr lang="es-ES" sz="2200" dirty="0"/>
              <a:t>Ciudad de Asunción</a:t>
            </a:r>
          </a:p>
          <a:p>
            <a:pPr algn="just"/>
            <a:r>
              <a:rPr lang="es-ES" sz="2200" dirty="0"/>
              <a:t>Dentro del predio de INERAM</a:t>
            </a:r>
          </a:p>
        </p:txBody>
      </p:sp>
      <p:sp>
        <p:nvSpPr>
          <p:cNvPr id="16" name="15 Rectángulo"/>
          <p:cNvSpPr/>
          <p:nvPr/>
        </p:nvSpPr>
        <p:spPr>
          <a:xfrm>
            <a:off x="3347864" y="3149206"/>
            <a:ext cx="5472608" cy="2462213"/>
          </a:xfrm>
          <a:prstGeom prst="rect">
            <a:avLst/>
          </a:prstGeom>
          <a:solidFill>
            <a:schemeClr val="accent3">
              <a:lumMod val="40000"/>
              <a:lumOff val="60000"/>
            </a:schemeClr>
          </a:solidFill>
        </p:spPr>
        <p:txBody>
          <a:bodyPr wrap="square" lIns="91440" tIns="45720" rIns="91440" bIns="45720">
            <a:spAutoFit/>
          </a:bodyPr>
          <a:lstStyle/>
          <a:p>
            <a:pPr algn="just"/>
            <a:r>
              <a:rPr lang="es-ES" sz="2200" dirty="0"/>
              <a:t>Construcción de la Subestación INERAM en 66 kV, de tecnología compacta, sin riesgos con el Medio Ambiente, aplicables en zonas urbanas y su interconexión al SIN (Sistema Interconectado Nacional), a través de la derivación de la Línea de Transmisión en 66 kV Puerto Botánico-PD6-San Miguel. </a:t>
            </a:r>
            <a:endParaRPr lang="es-PY" sz="2200" b="1" dirty="0"/>
          </a:p>
        </p:txBody>
      </p:sp>
      <p:sp>
        <p:nvSpPr>
          <p:cNvPr id="17" name="Right Arrow 7"/>
          <p:cNvSpPr/>
          <p:nvPr/>
        </p:nvSpPr>
        <p:spPr>
          <a:xfrm>
            <a:off x="791580" y="4077072"/>
            <a:ext cx="2268252" cy="648072"/>
          </a:xfrm>
          <a:prstGeom prst="rightArrow">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200" dirty="0">
                <a:solidFill>
                  <a:schemeClr val="tx1"/>
                </a:solidFill>
              </a:rPr>
              <a:t>2. OBJETO</a:t>
            </a:r>
          </a:p>
        </p:txBody>
      </p:sp>
      <p:sp>
        <p:nvSpPr>
          <p:cNvPr id="2" name="1 Marcador de pie de página"/>
          <p:cNvSpPr>
            <a:spLocks noGrp="1"/>
          </p:cNvSpPr>
          <p:nvPr>
            <p:ph type="ftr" sz="quarter" idx="11"/>
          </p:nvPr>
        </p:nvSpPr>
        <p:spPr/>
        <p:txBody>
          <a:bodyPr/>
          <a:lstStyle/>
          <a:p>
            <a:r>
              <a:rPr lang="es-ES" dirty="0"/>
              <a:t>13</a:t>
            </a:r>
            <a:endParaRPr lang="es-PY" dirty="0"/>
          </a:p>
        </p:txBody>
      </p:sp>
    </p:spTree>
    <p:extLst>
      <p:ext uri="{BB962C8B-B14F-4D97-AF65-F5344CB8AC3E}">
        <p14:creationId xmlns:p14="http://schemas.microsoft.com/office/powerpoint/2010/main" val="2213092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900" fill="hold"/>
                                        <p:tgtEl>
                                          <p:spTgt spid="7"/>
                                        </p:tgtEl>
                                        <p:attrNameLst>
                                          <p:attrName>ppt_x</p:attrName>
                                        </p:attrNameLst>
                                      </p:cBhvr>
                                      <p:tavLst>
                                        <p:tav tm="0">
                                          <p:val>
                                            <p:strVal val="0-#ppt_w/2"/>
                                          </p:val>
                                        </p:tav>
                                        <p:tav tm="100000">
                                          <p:val>
                                            <p:strVal val="#ppt_x"/>
                                          </p:val>
                                        </p:tav>
                                      </p:tavLst>
                                    </p:anim>
                                    <p:anim calcmode="lin" valueType="num">
                                      <p:cBhvr additive="base">
                                        <p:cTn id="8" dur="9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900" fill="hold"/>
                                        <p:tgtEl>
                                          <p:spTgt spid="17"/>
                                        </p:tgtEl>
                                        <p:attrNameLst>
                                          <p:attrName>ppt_x</p:attrName>
                                        </p:attrNameLst>
                                      </p:cBhvr>
                                      <p:tavLst>
                                        <p:tav tm="0">
                                          <p:val>
                                            <p:strVal val="0-#ppt_w/2"/>
                                          </p:val>
                                        </p:tav>
                                        <p:tav tm="100000">
                                          <p:val>
                                            <p:strVal val="#ppt_x"/>
                                          </p:val>
                                        </p:tav>
                                      </p:tavLst>
                                    </p:anim>
                                    <p:anim calcmode="lin" valueType="num">
                                      <p:cBhvr additive="base">
                                        <p:cTn id="12" dur="9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36337" y="439504"/>
            <a:ext cx="7606463" cy="646331"/>
          </a:xfrm>
          <a:prstGeom prst="rect">
            <a:avLst/>
          </a:prstGeom>
          <a:noFill/>
        </p:spPr>
        <p:txBody>
          <a:bodyPr wrap="square" rtlCol="0">
            <a:spAutoFit/>
          </a:bodyPr>
          <a:lstStyle/>
          <a:p>
            <a:r>
              <a:rPr lang="es-PY" b="1" dirty="0"/>
              <a:t>LOTE 2: </a:t>
            </a:r>
            <a:r>
              <a:rPr lang="es-PY" b="1" u="sng" dirty="0"/>
              <a:t>SUBESTACION INERAM</a:t>
            </a:r>
          </a:p>
          <a:p>
            <a:endParaRPr lang="es-ES" dirty="0"/>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7 Conector recto"/>
          <p:cNvCxnSpPr/>
          <p:nvPr/>
        </p:nvCxnSpPr>
        <p:spPr>
          <a:xfrm>
            <a:off x="3059832" y="1196752"/>
            <a:ext cx="0" cy="4464496"/>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8" name="Right Arrow 7"/>
          <p:cNvSpPr/>
          <p:nvPr/>
        </p:nvSpPr>
        <p:spPr>
          <a:xfrm>
            <a:off x="791580" y="3084862"/>
            <a:ext cx="2268252" cy="648072"/>
          </a:xfrm>
          <a:prstGeom prst="rightArrow">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200" dirty="0">
                <a:solidFill>
                  <a:schemeClr val="tx1"/>
                </a:solidFill>
              </a:rPr>
              <a:t>3. ALCANCE</a:t>
            </a:r>
          </a:p>
        </p:txBody>
      </p:sp>
      <p:sp>
        <p:nvSpPr>
          <p:cNvPr id="20" name="19 Rectángulo"/>
          <p:cNvSpPr/>
          <p:nvPr/>
        </p:nvSpPr>
        <p:spPr>
          <a:xfrm>
            <a:off x="3131840" y="1268760"/>
            <a:ext cx="5472608" cy="4293483"/>
          </a:xfrm>
          <a:prstGeom prst="rect">
            <a:avLst/>
          </a:prstGeom>
          <a:solidFill>
            <a:schemeClr val="accent1">
              <a:lumMod val="20000"/>
              <a:lumOff val="80000"/>
            </a:schemeClr>
          </a:solidFill>
        </p:spPr>
        <p:txBody>
          <a:bodyPr wrap="square" lIns="91440" tIns="45720" rIns="91440" bIns="45720">
            <a:spAutoFit/>
          </a:bodyPr>
          <a:lstStyle/>
          <a:p>
            <a:pPr marL="342900" indent="-342900" algn="just">
              <a:buFont typeface="Wingdings" panose="05000000000000000000" pitchFamily="2" charset="2"/>
              <a:buChar char="v"/>
            </a:pPr>
            <a:r>
              <a:rPr lang="es-ES" sz="2100" dirty="0"/>
              <a:t>Módulos de Equipos de Maniobras y Medición aislados en Gas SF6 (GIS).</a:t>
            </a:r>
          </a:p>
          <a:p>
            <a:pPr marL="342900" indent="-342900" algn="just">
              <a:buFont typeface="Wingdings" panose="05000000000000000000" pitchFamily="2" charset="2"/>
              <a:buChar char="v"/>
            </a:pPr>
            <a:r>
              <a:rPr lang="es-ES" sz="2100" dirty="0"/>
              <a:t>2 (dos) Transformadores de Potencia 66/23 kV – 10 MVA, con aislación en aceite vegetal.</a:t>
            </a:r>
          </a:p>
          <a:p>
            <a:pPr marL="342900" indent="-342900" algn="just">
              <a:buFont typeface="Wingdings" panose="05000000000000000000" pitchFamily="2" charset="2"/>
              <a:buChar char="v"/>
            </a:pPr>
            <a:r>
              <a:rPr lang="es-ES" sz="2100" dirty="0"/>
              <a:t>1 (un) juego de celdas de 23 kV.</a:t>
            </a:r>
          </a:p>
          <a:p>
            <a:pPr marL="342900" indent="-342900" algn="just">
              <a:buFont typeface="Wingdings" panose="05000000000000000000" pitchFamily="2" charset="2"/>
              <a:buChar char="v"/>
            </a:pPr>
            <a:r>
              <a:rPr lang="es-ES" sz="2100" dirty="0"/>
              <a:t>1 (un Transformador 23/0,380 kV – 75 kVA para Servicios Auxiliares, con aislación en aceite vegetal.</a:t>
            </a:r>
          </a:p>
          <a:p>
            <a:pPr marL="342900" indent="-342900" algn="just">
              <a:buFont typeface="Wingdings" panose="05000000000000000000" pitchFamily="2" charset="2"/>
              <a:buChar char="v"/>
            </a:pPr>
            <a:r>
              <a:rPr lang="es-ES" sz="2100" dirty="0"/>
              <a:t>Obras civiles</a:t>
            </a:r>
          </a:p>
          <a:p>
            <a:pPr marL="342900" indent="-342900" algn="just">
              <a:buFont typeface="Wingdings" panose="05000000000000000000" pitchFamily="2" charset="2"/>
              <a:buChar char="v"/>
            </a:pPr>
            <a:r>
              <a:rPr lang="es-ES" sz="2100" dirty="0"/>
              <a:t>Sistemas de Protección, Control y Automatización</a:t>
            </a:r>
          </a:p>
          <a:p>
            <a:pPr marL="342900" indent="-342900" algn="just">
              <a:buFont typeface="Wingdings" panose="05000000000000000000" pitchFamily="2" charset="2"/>
              <a:buChar char="v"/>
            </a:pPr>
            <a:r>
              <a:rPr lang="es-ES" sz="2100" dirty="0"/>
              <a:t>Obras de Distribución</a:t>
            </a:r>
          </a:p>
          <a:p>
            <a:pPr marL="342900" indent="-342900" algn="just">
              <a:buFont typeface="Wingdings" panose="05000000000000000000" pitchFamily="2" charset="2"/>
              <a:buChar char="v"/>
            </a:pPr>
            <a:r>
              <a:rPr lang="es-ES" sz="2100" dirty="0"/>
              <a:t>Líneas Subterráneas de 66 kV</a:t>
            </a:r>
            <a:endParaRPr lang="es-PY" sz="2100" dirty="0"/>
          </a:p>
        </p:txBody>
      </p:sp>
      <p:sp>
        <p:nvSpPr>
          <p:cNvPr id="2" name="1 Marcador de pie de página"/>
          <p:cNvSpPr>
            <a:spLocks noGrp="1"/>
          </p:cNvSpPr>
          <p:nvPr>
            <p:ph type="ftr" sz="quarter" idx="11"/>
          </p:nvPr>
        </p:nvSpPr>
        <p:spPr/>
        <p:txBody>
          <a:bodyPr/>
          <a:lstStyle/>
          <a:p>
            <a:r>
              <a:rPr lang="es-ES" dirty="0"/>
              <a:t>14</a:t>
            </a:r>
            <a:endParaRPr lang="es-PY" dirty="0"/>
          </a:p>
        </p:txBody>
      </p:sp>
    </p:spTree>
    <p:extLst>
      <p:ext uri="{BB962C8B-B14F-4D97-AF65-F5344CB8AC3E}">
        <p14:creationId xmlns:p14="http://schemas.microsoft.com/office/powerpoint/2010/main" val="3187795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900" fill="hold"/>
                                        <p:tgtEl>
                                          <p:spTgt spid="18"/>
                                        </p:tgtEl>
                                        <p:attrNameLst>
                                          <p:attrName>ppt_x</p:attrName>
                                        </p:attrNameLst>
                                      </p:cBhvr>
                                      <p:tavLst>
                                        <p:tav tm="0">
                                          <p:val>
                                            <p:strVal val="0-#ppt_w/2"/>
                                          </p:val>
                                        </p:tav>
                                        <p:tav tm="100000">
                                          <p:val>
                                            <p:strVal val="#ppt_x"/>
                                          </p:val>
                                        </p:tav>
                                      </p:tavLst>
                                    </p:anim>
                                    <p:anim calcmode="lin" valueType="num">
                                      <p:cBhvr additive="base">
                                        <p:cTn id="8" dur="9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36337" y="908720"/>
            <a:ext cx="6290440" cy="369332"/>
          </a:xfrm>
          <a:prstGeom prst="rect">
            <a:avLst/>
          </a:prstGeom>
          <a:noFill/>
        </p:spPr>
        <p:txBody>
          <a:bodyPr wrap="none" rtlCol="0">
            <a:spAutoFit/>
          </a:bodyPr>
          <a:lstStyle/>
          <a:p>
            <a:r>
              <a:rPr lang="es-PY" b="1" dirty="0"/>
              <a:t>DISPOSICION PRINCIPAL PROPUESTA:  PROPIEDAD  15m x 40 m  </a:t>
            </a: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409" t="21529" r="51765" b="10214"/>
          <a:stretch/>
        </p:blipFill>
        <p:spPr bwMode="auto">
          <a:xfrm>
            <a:off x="93929" y="2050668"/>
            <a:ext cx="8962586" cy="3754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CuadroTexto"/>
          <p:cNvSpPr txBox="1"/>
          <p:nvPr/>
        </p:nvSpPr>
        <p:spPr>
          <a:xfrm>
            <a:off x="736337" y="439504"/>
            <a:ext cx="7606463" cy="646331"/>
          </a:xfrm>
          <a:prstGeom prst="rect">
            <a:avLst/>
          </a:prstGeom>
          <a:noFill/>
        </p:spPr>
        <p:txBody>
          <a:bodyPr wrap="square" rtlCol="0">
            <a:spAutoFit/>
          </a:bodyPr>
          <a:lstStyle/>
          <a:p>
            <a:r>
              <a:rPr lang="es-PY" b="1" dirty="0"/>
              <a:t>LOTE 2: </a:t>
            </a:r>
            <a:r>
              <a:rPr lang="es-PY" b="1" u="sng" dirty="0"/>
              <a:t>SUBESTACION INERAM</a:t>
            </a:r>
          </a:p>
          <a:p>
            <a:endParaRPr lang="es-ES" dirty="0"/>
          </a:p>
        </p:txBody>
      </p:sp>
      <p:sp>
        <p:nvSpPr>
          <p:cNvPr id="2" name="1 Marcador de pie de página"/>
          <p:cNvSpPr>
            <a:spLocks noGrp="1"/>
          </p:cNvSpPr>
          <p:nvPr>
            <p:ph type="ftr" sz="quarter" idx="11"/>
          </p:nvPr>
        </p:nvSpPr>
        <p:spPr/>
        <p:txBody>
          <a:bodyPr/>
          <a:lstStyle/>
          <a:p>
            <a:r>
              <a:rPr lang="es-ES" dirty="0"/>
              <a:t>15</a:t>
            </a:r>
            <a:endParaRPr lang="es-PY" dirty="0"/>
          </a:p>
        </p:txBody>
      </p:sp>
    </p:spTree>
    <p:extLst>
      <p:ext uri="{BB962C8B-B14F-4D97-AF65-F5344CB8AC3E}">
        <p14:creationId xmlns:p14="http://schemas.microsoft.com/office/powerpoint/2010/main" val="2363201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637945" y="836712"/>
            <a:ext cx="1117614" cy="369332"/>
          </a:xfrm>
          <a:prstGeom prst="rect">
            <a:avLst/>
          </a:prstGeom>
          <a:noFill/>
        </p:spPr>
        <p:txBody>
          <a:bodyPr wrap="none" rtlCol="0">
            <a:spAutoFit/>
          </a:bodyPr>
          <a:lstStyle/>
          <a:p>
            <a:r>
              <a:rPr lang="es-PY" b="1" dirty="0"/>
              <a:t>TRAZADO</a:t>
            </a: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CuadroTexto"/>
          <p:cNvSpPr txBox="1"/>
          <p:nvPr/>
        </p:nvSpPr>
        <p:spPr>
          <a:xfrm>
            <a:off x="637945" y="439504"/>
            <a:ext cx="7606463" cy="646331"/>
          </a:xfrm>
          <a:prstGeom prst="rect">
            <a:avLst/>
          </a:prstGeom>
          <a:noFill/>
        </p:spPr>
        <p:txBody>
          <a:bodyPr wrap="square" rtlCol="0">
            <a:spAutoFit/>
          </a:bodyPr>
          <a:lstStyle/>
          <a:p>
            <a:r>
              <a:rPr lang="es-PY" b="1" dirty="0"/>
              <a:t>LOTE 2: </a:t>
            </a:r>
            <a:r>
              <a:rPr lang="es-PY" b="1" u="sng" dirty="0"/>
              <a:t>LT 66 KV SUBTERRÁNEA DE INTERCONEXIÓN - SE INERAM</a:t>
            </a:r>
          </a:p>
          <a:p>
            <a:endParaRPr lang="es-ES" dirty="0"/>
          </a:p>
        </p:txBody>
      </p:sp>
      <p:pic>
        <p:nvPicPr>
          <p:cNvPr id="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417" t="12234" r="55080" b="9106"/>
          <a:stretch/>
        </p:blipFill>
        <p:spPr bwMode="auto">
          <a:xfrm>
            <a:off x="755576" y="1206044"/>
            <a:ext cx="7732943" cy="4810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9 Grupo"/>
          <p:cNvGrpSpPr/>
          <p:nvPr/>
        </p:nvGrpSpPr>
        <p:grpSpPr>
          <a:xfrm>
            <a:off x="2899701" y="2003172"/>
            <a:ext cx="2743572" cy="465283"/>
            <a:chOff x="2905602" y="2343407"/>
            <a:chExt cx="2602784" cy="433549"/>
          </a:xfrm>
        </p:grpSpPr>
        <p:sp>
          <p:nvSpPr>
            <p:cNvPr id="14" name="13 CuadroTexto"/>
            <p:cNvSpPr txBox="1"/>
            <p:nvPr/>
          </p:nvSpPr>
          <p:spPr>
            <a:xfrm rot="902435">
              <a:off x="2905602" y="2518849"/>
              <a:ext cx="2602784" cy="258107"/>
            </a:xfrm>
            <a:prstGeom prst="rect">
              <a:avLst/>
            </a:prstGeom>
            <a:noFill/>
          </p:spPr>
          <p:txBody>
            <a:bodyPr wrap="none" rtlCol="0">
              <a:spAutoFit/>
            </a:bodyPr>
            <a:lstStyle/>
            <a:p>
              <a:r>
                <a:rPr lang="es-PY" sz="1200" b="1" dirty="0">
                  <a:solidFill>
                    <a:srgbClr val="00FFFF"/>
                  </a:solidFill>
                  <a:latin typeface="Arial" panose="020B0604020202020204" pitchFamily="34" charset="0"/>
                  <a:cs typeface="Arial" panose="020B0604020202020204" pitchFamily="34" charset="0"/>
                </a:rPr>
                <a:t>LT 66 </a:t>
              </a:r>
              <a:r>
                <a:rPr lang="es-PY" sz="1200" b="1" dirty="0" err="1">
                  <a:solidFill>
                    <a:srgbClr val="00FFFF"/>
                  </a:solidFill>
                  <a:latin typeface="Arial" panose="020B0604020202020204" pitchFamily="34" charset="0"/>
                  <a:cs typeface="Arial" panose="020B0604020202020204" pitchFamily="34" charset="0"/>
                </a:rPr>
                <a:t>kV</a:t>
              </a:r>
              <a:r>
                <a:rPr lang="es-PY" sz="1200" b="1" dirty="0">
                  <a:solidFill>
                    <a:srgbClr val="00FFFF"/>
                  </a:solidFill>
                  <a:latin typeface="Arial" panose="020B0604020202020204" pitchFamily="34" charset="0"/>
                  <a:cs typeface="Arial" panose="020B0604020202020204" pitchFamily="34" charset="0"/>
                </a:rPr>
                <a:t> TRAMO AEREO PBO- SMI</a:t>
              </a:r>
            </a:p>
          </p:txBody>
        </p:sp>
        <p:sp>
          <p:nvSpPr>
            <p:cNvPr id="15" name="14 CuadroTexto"/>
            <p:cNvSpPr txBox="1"/>
            <p:nvPr/>
          </p:nvSpPr>
          <p:spPr>
            <a:xfrm rot="902435">
              <a:off x="3695692" y="2343407"/>
              <a:ext cx="1327415" cy="276999"/>
            </a:xfrm>
            <a:prstGeom prst="rect">
              <a:avLst/>
            </a:prstGeom>
            <a:noFill/>
          </p:spPr>
          <p:txBody>
            <a:bodyPr wrap="none" rtlCol="0">
              <a:spAutoFit/>
            </a:bodyPr>
            <a:lstStyle/>
            <a:p>
              <a:r>
                <a:rPr lang="es-PY" sz="1200" b="1" dirty="0">
                  <a:solidFill>
                    <a:srgbClr val="00FFFF"/>
                  </a:solidFill>
                  <a:latin typeface="Arial" panose="020B0604020202020204" pitchFamily="34" charset="0"/>
                  <a:cs typeface="Arial" panose="020B0604020202020204" pitchFamily="34" charset="0"/>
                </a:rPr>
                <a:t>Avda. ARTIGAS</a:t>
              </a:r>
            </a:p>
          </p:txBody>
        </p:sp>
      </p:grpSp>
      <p:grpSp>
        <p:nvGrpSpPr>
          <p:cNvPr id="11" name="10 Grupo"/>
          <p:cNvGrpSpPr/>
          <p:nvPr/>
        </p:nvGrpSpPr>
        <p:grpSpPr>
          <a:xfrm rot="19935292">
            <a:off x="1212968" y="3747044"/>
            <a:ext cx="4041106" cy="455147"/>
            <a:chOff x="2442532" y="3432972"/>
            <a:chExt cx="3833735" cy="424104"/>
          </a:xfrm>
        </p:grpSpPr>
        <p:sp>
          <p:nvSpPr>
            <p:cNvPr id="12" name="11 CuadroTexto"/>
            <p:cNvSpPr txBox="1"/>
            <p:nvPr/>
          </p:nvSpPr>
          <p:spPr>
            <a:xfrm rot="902435">
              <a:off x="2442532" y="3598969"/>
              <a:ext cx="3833735" cy="258107"/>
            </a:xfrm>
            <a:prstGeom prst="rect">
              <a:avLst/>
            </a:prstGeom>
            <a:noFill/>
          </p:spPr>
          <p:txBody>
            <a:bodyPr wrap="none" rtlCol="0">
              <a:spAutoFit/>
            </a:bodyPr>
            <a:lstStyle/>
            <a:p>
              <a:r>
                <a:rPr lang="es-PY" sz="1200" b="1" dirty="0">
                  <a:solidFill>
                    <a:srgbClr val="FFFF00"/>
                  </a:solidFill>
                  <a:latin typeface="Arial" panose="020B0604020202020204" pitchFamily="34" charset="0"/>
                  <a:cs typeface="Arial" panose="020B0604020202020204" pitchFamily="34" charset="0"/>
                </a:rPr>
                <a:t>LT 66 </a:t>
              </a:r>
              <a:r>
                <a:rPr lang="es-PY" sz="1200" b="1" dirty="0" err="1">
                  <a:solidFill>
                    <a:srgbClr val="FFFF00"/>
                  </a:solidFill>
                  <a:latin typeface="Arial" panose="020B0604020202020204" pitchFamily="34" charset="0"/>
                  <a:cs typeface="Arial" panose="020B0604020202020204" pitchFamily="34" charset="0"/>
                </a:rPr>
                <a:t>kV</a:t>
              </a:r>
              <a:r>
                <a:rPr lang="es-PY" sz="1200" b="1" dirty="0">
                  <a:solidFill>
                    <a:srgbClr val="FFFF00"/>
                  </a:solidFill>
                  <a:latin typeface="Arial" panose="020B0604020202020204" pitchFamily="34" charset="0"/>
                  <a:cs typeface="Arial" panose="020B0604020202020204" pitchFamily="34" charset="0"/>
                </a:rPr>
                <a:t> SUBTERRANEO DERIVACION SE INERAM</a:t>
              </a:r>
            </a:p>
          </p:txBody>
        </p:sp>
        <p:sp>
          <p:nvSpPr>
            <p:cNvPr id="13" name="12 CuadroTexto"/>
            <p:cNvSpPr txBox="1"/>
            <p:nvPr/>
          </p:nvSpPr>
          <p:spPr>
            <a:xfrm rot="902435">
              <a:off x="3766148" y="3432972"/>
              <a:ext cx="1491303" cy="258107"/>
            </a:xfrm>
            <a:prstGeom prst="rect">
              <a:avLst/>
            </a:prstGeom>
            <a:noFill/>
          </p:spPr>
          <p:txBody>
            <a:bodyPr wrap="none" rtlCol="0">
              <a:spAutoFit/>
            </a:bodyPr>
            <a:lstStyle/>
            <a:p>
              <a:r>
                <a:rPr lang="es-PY" sz="1200" b="1" dirty="0">
                  <a:solidFill>
                    <a:srgbClr val="FFFF00"/>
                  </a:solidFill>
                  <a:latin typeface="Arial" panose="020B0604020202020204" pitchFamily="34" charset="0"/>
                  <a:cs typeface="Arial" panose="020B0604020202020204" pitchFamily="34" charset="0"/>
                </a:rPr>
                <a:t>Avda. VENEZUELA</a:t>
              </a:r>
            </a:p>
          </p:txBody>
        </p:sp>
      </p:grpSp>
      <p:sp>
        <p:nvSpPr>
          <p:cNvPr id="2" name="1 Marcador de pie de página"/>
          <p:cNvSpPr>
            <a:spLocks noGrp="1"/>
          </p:cNvSpPr>
          <p:nvPr>
            <p:ph type="ftr" sz="quarter" idx="11"/>
          </p:nvPr>
        </p:nvSpPr>
        <p:spPr/>
        <p:txBody>
          <a:bodyPr/>
          <a:lstStyle/>
          <a:p>
            <a:r>
              <a:rPr lang="es-ES" dirty="0"/>
              <a:t>16</a:t>
            </a:r>
            <a:endParaRPr lang="es-PY" dirty="0"/>
          </a:p>
        </p:txBody>
      </p:sp>
    </p:spTree>
    <p:extLst>
      <p:ext uri="{BB962C8B-B14F-4D97-AF65-F5344CB8AC3E}">
        <p14:creationId xmlns:p14="http://schemas.microsoft.com/office/powerpoint/2010/main" val="3370430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36336" y="836712"/>
            <a:ext cx="4358523" cy="2862322"/>
          </a:xfrm>
          <a:prstGeom prst="rect">
            <a:avLst/>
          </a:prstGeom>
          <a:noFill/>
          <a:ln>
            <a:solidFill>
              <a:schemeClr val="accent1"/>
            </a:solidFill>
          </a:ln>
        </p:spPr>
        <p:txBody>
          <a:bodyPr wrap="square" rtlCol="0">
            <a:spAutoFit/>
          </a:bodyPr>
          <a:lstStyle/>
          <a:p>
            <a:r>
              <a:rPr lang="es-PY" b="1" dirty="0"/>
              <a:t>CARACTERISTICAS GENERALES</a:t>
            </a:r>
          </a:p>
          <a:p>
            <a:r>
              <a:rPr lang="es-ES" dirty="0">
                <a:latin typeface="Arial" panose="020B0604020202020204" pitchFamily="34" charset="0"/>
                <a:cs typeface="Arial" panose="020B0604020202020204" pitchFamily="34" charset="0"/>
              </a:rPr>
              <a:t>‑  Tensión nominal: 66 </a:t>
            </a:r>
            <a:r>
              <a:rPr lang="es-ES" dirty="0" err="1">
                <a:latin typeface="Arial" panose="020B0604020202020204" pitchFamily="34" charset="0"/>
                <a:cs typeface="Arial" panose="020B0604020202020204" pitchFamily="34" charset="0"/>
              </a:rPr>
              <a:t>kV</a:t>
            </a:r>
            <a:r>
              <a:rPr lang="es-ES" dirty="0">
                <a:latin typeface="Arial" panose="020B0604020202020204" pitchFamily="34" charset="0"/>
                <a:cs typeface="Arial" panose="020B0604020202020204" pitchFamily="34" charset="0"/>
              </a:rPr>
              <a:t>, valor efectivo  </a:t>
            </a:r>
          </a:p>
          <a:p>
            <a:r>
              <a:rPr lang="es-ES" dirty="0">
                <a:latin typeface="Arial" panose="020B0604020202020204" pitchFamily="34" charset="0"/>
                <a:cs typeface="Arial" panose="020B0604020202020204" pitchFamily="34" charset="0"/>
              </a:rPr>
              <a:t>   entre fases</a:t>
            </a:r>
            <a:endParaRPr lang="es-PY" dirty="0">
              <a:latin typeface="Arial" panose="020B0604020202020204" pitchFamily="34" charset="0"/>
              <a:cs typeface="Arial" panose="020B0604020202020204" pitchFamily="34" charset="0"/>
            </a:endParaRPr>
          </a:p>
          <a:p>
            <a:r>
              <a:rPr lang="es-ES" dirty="0">
                <a:latin typeface="Arial" panose="020B0604020202020204" pitchFamily="34" charset="0"/>
                <a:cs typeface="Arial" panose="020B0604020202020204" pitchFamily="34" charset="0"/>
              </a:rPr>
              <a:t>‑  Frecuencia: 50 Hz.</a:t>
            </a:r>
            <a:endParaRPr lang="es-PY" dirty="0">
              <a:latin typeface="Arial" panose="020B0604020202020204" pitchFamily="34" charset="0"/>
              <a:cs typeface="Arial" panose="020B0604020202020204" pitchFamily="34" charset="0"/>
            </a:endParaRPr>
          </a:p>
          <a:p>
            <a:r>
              <a:rPr lang="es-ES" dirty="0">
                <a:latin typeface="Arial" panose="020B0604020202020204" pitchFamily="34" charset="0"/>
                <a:cs typeface="Arial" panose="020B0604020202020204" pitchFamily="34" charset="0"/>
              </a:rPr>
              <a:t>‑  Número de circuitos: uno</a:t>
            </a:r>
            <a:endParaRPr lang="es-PY" dirty="0">
              <a:latin typeface="Arial" panose="020B0604020202020204" pitchFamily="34" charset="0"/>
              <a:cs typeface="Arial" panose="020B0604020202020204" pitchFamily="34" charset="0"/>
            </a:endParaRPr>
          </a:p>
          <a:p>
            <a:r>
              <a:rPr lang="es-ES" dirty="0">
                <a:latin typeface="Arial" panose="020B0604020202020204" pitchFamily="34" charset="0"/>
                <a:cs typeface="Arial" panose="020B0604020202020204" pitchFamily="34" charset="0"/>
              </a:rPr>
              <a:t>‑  Conductor: cable de cobre aislado, </a:t>
            </a:r>
          </a:p>
          <a:p>
            <a:r>
              <a:rPr lang="es-ES" dirty="0">
                <a:latin typeface="Arial" panose="020B0604020202020204" pitchFamily="34" charset="0"/>
                <a:cs typeface="Arial" panose="020B0604020202020204" pitchFamily="34" charset="0"/>
              </a:rPr>
              <a:t>   </a:t>
            </a:r>
            <a:r>
              <a:rPr lang="es-ES" dirty="0" err="1">
                <a:latin typeface="Arial" panose="020B0604020202020204" pitchFamily="34" charset="0"/>
                <a:cs typeface="Arial" panose="020B0604020202020204" pitchFamily="34" charset="0"/>
              </a:rPr>
              <a:t>monopolar</a:t>
            </a:r>
            <a:r>
              <a:rPr lang="es-ES" dirty="0">
                <a:latin typeface="Arial" panose="020B0604020202020204" pitchFamily="34" charset="0"/>
                <a:cs typeface="Arial" panose="020B0604020202020204" pitchFamily="34" charset="0"/>
              </a:rPr>
              <a:t>, XLPE, para 66 kV, </a:t>
            </a:r>
          </a:p>
          <a:p>
            <a:r>
              <a:rPr lang="es-ES" dirty="0">
                <a:latin typeface="Arial" panose="020B0604020202020204" pitchFamily="34" charset="0"/>
                <a:cs typeface="Arial" panose="020B0604020202020204" pitchFamily="34" charset="0"/>
              </a:rPr>
              <a:t>   800 mm</a:t>
            </a:r>
            <a:r>
              <a:rPr lang="es-ES" baseline="30000" dirty="0">
                <a:latin typeface="Arial" panose="020B0604020202020204" pitchFamily="34" charset="0"/>
                <a:cs typeface="Arial" panose="020B0604020202020204" pitchFamily="34" charset="0"/>
              </a:rPr>
              <a:t>2</a:t>
            </a:r>
            <a:r>
              <a:rPr lang="es-ES" dirty="0">
                <a:latin typeface="Arial" panose="020B0604020202020204" pitchFamily="34" charset="0"/>
                <a:cs typeface="Arial" panose="020B0604020202020204" pitchFamily="34" charset="0"/>
              </a:rPr>
              <a:t>, 100 MVA, un conductor por </a:t>
            </a:r>
          </a:p>
          <a:p>
            <a:r>
              <a:rPr lang="es-ES" dirty="0">
                <a:latin typeface="Arial" panose="020B0604020202020204" pitchFamily="34" charset="0"/>
                <a:cs typeface="Arial" panose="020B0604020202020204" pitchFamily="34" charset="0"/>
              </a:rPr>
              <a:t>   fase.</a:t>
            </a:r>
          </a:p>
          <a:p>
            <a:r>
              <a:rPr lang="es-ES" dirty="0">
                <a:latin typeface="Arial" panose="020B0604020202020204" pitchFamily="34" charset="0"/>
                <a:cs typeface="Arial" panose="020B0604020202020204" pitchFamily="34" charset="0"/>
              </a:rPr>
              <a:t>-  </a:t>
            </a:r>
            <a:r>
              <a:rPr lang="es-ES" b="1" dirty="0">
                <a:solidFill>
                  <a:srgbClr val="FF0000"/>
                </a:solidFill>
                <a:latin typeface="Arial" panose="020B0604020202020204" pitchFamily="34" charset="0"/>
                <a:cs typeface="Arial" panose="020B0604020202020204" pitchFamily="34" charset="0"/>
              </a:rPr>
              <a:t>Extensión aprox. : 1.600 m</a:t>
            </a:r>
            <a:endParaRPr lang="es-PY" b="1" dirty="0">
              <a:solidFill>
                <a:srgbClr val="FF0000"/>
              </a:solidFill>
              <a:latin typeface="Arial" panose="020B0604020202020204" pitchFamily="34" charset="0"/>
              <a:cs typeface="Arial" panose="020B0604020202020204" pitchFamily="34" charset="0"/>
            </a:endParaRP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CuadroTexto"/>
          <p:cNvSpPr txBox="1"/>
          <p:nvPr/>
        </p:nvSpPr>
        <p:spPr>
          <a:xfrm>
            <a:off x="736337" y="254838"/>
            <a:ext cx="7606463" cy="369332"/>
          </a:xfrm>
          <a:prstGeom prst="rect">
            <a:avLst/>
          </a:prstGeom>
          <a:noFill/>
        </p:spPr>
        <p:txBody>
          <a:bodyPr wrap="square" rtlCol="0">
            <a:spAutoFit/>
          </a:bodyPr>
          <a:lstStyle/>
          <a:p>
            <a:r>
              <a:rPr lang="es-PY" b="1" dirty="0"/>
              <a:t>LOTE 2: </a:t>
            </a:r>
            <a:r>
              <a:rPr lang="es-PY" b="1" u="sng" dirty="0"/>
              <a:t>LT 66 KV SUBTERRANEA DE INTERCONEXIÓN SE INERAM</a:t>
            </a:r>
          </a:p>
        </p:txBody>
      </p:sp>
      <p:pic>
        <p:nvPicPr>
          <p:cNvPr id="205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9379" t="17965" r="16101" b="34593"/>
          <a:stretch/>
        </p:blipFill>
        <p:spPr bwMode="auto">
          <a:xfrm>
            <a:off x="1294589" y="4108082"/>
            <a:ext cx="3429000" cy="2035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CuadroTexto"/>
          <p:cNvSpPr txBox="1"/>
          <p:nvPr/>
        </p:nvSpPr>
        <p:spPr>
          <a:xfrm>
            <a:off x="736336" y="254838"/>
            <a:ext cx="7606463" cy="369332"/>
          </a:xfrm>
          <a:prstGeom prst="rect">
            <a:avLst/>
          </a:prstGeom>
          <a:noFill/>
        </p:spPr>
        <p:txBody>
          <a:bodyPr wrap="square" rtlCol="0">
            <a:spAutoFit/>
          </a:bodyPr>
          <a:lstStyle/>
          <a:p>
            <a:r>
              <a:rPr lang="es-PY" b="1" dirty="0"/>
              <a:t>LOTE 2: </a:t>
            </a:r>
            <a:r>
              <a:rPr lang="es-PY" b="1" u="sng" dirty="0"/>
              <a:t>LT 66 KV SUBTERRANEA DE INTERCONEXIÓN SE INERAM</a:t>
            </a:r>
          </a:p>
        </p:txBody>
      </p:sp>
      <p:grpSp>
        <p:nvGrpSpPr>
          <p:cNvPr id="4" name="3 Grupo"/>
          <p:cNvGrpSpPr/>
          <p:nvPr/>
        </p:nvGrpSpPr>
        <p:grpSpPr>
          <a:xfrm>
            <a:off x="5508104" y="1371538"/>
            <a:ext cx="2808312" cy="3713646"/>
            <a:chOff x="5026563" y="926478"/>
            <a:chExt cx="2808312" cy="3713646"/>
          </a:xfrm>
          <a:solidFill>
            <a:schemeClr val="accent1">
              <a:alpha val="14000"/>
            </a:schemeClr>
          </a:solidFill>
        </p:grpSpPr>
        <p:pic>
          <p:nvPicPr>
            <p:cNvPr id="2050" name="Picture 2"/>
            <p:cNvPicPr>
              <a:picLocks noChangeAspect="1" noChangeArrowheads="1"/>
            </p:cNvPicPr>
            <p:nvPr/>
          </p:nvPicPr>
          <p:blipFill rotWithShape="1">
            <a:blip r:embed="rId4">
              <a:extLst>
                <a:ext uri="{BEBA8EAE-BF5A-486C-A8C5-ECC9F3942E4B}">
                  <a14:imgProps xmlns:a14="http://schemas.microsoft.com/office/drawing/2010/main">
                    <a14:imgLayer r:embed="rId5">
                      <a14:imgEffect>
                        <a14:sharpenSoften amount="72000"/>
                      </a14:imgEffect>
                    </a14:imgLayer>
                  </a14:imgProps>
                </a:ext>
                <a:ext uri="{28A0092B-C50C-407E-A947-70E740481C1C}">
                  <a14:useLocalDpi xmlns:a14="http://schemas.microsoft.com/office/drawing/2010/main" val="0"/>
                </a:ext>
              </a:extLst>
            </a:blip>
            <a:srcRect l="59060" t="12386" r="22890" b="22222"/>
            <a:stretch/>
          </p:blipFill>
          <p:spPr bwMode="auto">
            <a:xfrm>
              <a:off x="5026563" y="926478"/>
              <a:ext cx="2808312" cy="3121563"/>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 name="2 Rectángulo"/>
            <p:cNvSpPr/>
            <p:nvPr/>
          </p:nvSpPr>
          <p:spPr>
            <a:xfrm>
              <a:off x="5087286" y="946805"/>
              <a:ext cx="2730619" cy="3693319"/>
            </a:xfrm>
            <a:prstGeom prst="rect">
              <a:avLst/>
            </a:prstGeom>
            <a:grpFill/>
            <a:ln>
              <a:solidFill>
                <a:schemeClr val="accent1"/>
              </a:solidFill>
            </a:ln>
          </p:spPr>
          <p:txBody>
            <a:bodyPr wrap="none">
              <a:spAutoFit/>
            </a:bodyPr>
            <a:lstStyle/>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r>
                <a:rPr lang="es-PY" b="1" dirty="0"/>
                <a:t>ESQUEMA DE DERIVACION</a:t>
              </a:r>
            </a:p>
          </p:txBody>
        </p:sp>
        <p:sp>
          <p:nvSpPr>
            <p:cNvPr id="10" name="9 Rectángulo"/>
            <p:cNvSpPr/>
            <p:nvPr/>
          </p:nvSpPr>
          <p:spPr>
            <a:xfrm>
              <a:off x="5087285" y="946805"/>
              <a:ext cx="2730619" cy="3693319"/>
            </a:xfrm>
            <a:prstGeom prst="rect">
              <a:avLst/>
            </a:prstGeom>
            <a:grpFill/>
            <a:ln>
              <a:solidFill>
                <a:schemeClr val="accent1"/>
              </a:solidFill>
            </a:ln>
          </p:spPr>
          <p:txBody>
            <a:bodyPr wrap="none">
              <a:spAutoFit/>
            </a:bodyPr>
            <a:lstStyle/>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r>
                <a:rPr lang="es-PY" b="1" dirty="0"/>
                <a:t>ESQUEMA DE DERIVACION</a:t>
              </a:r>
            </a:p>
          </p:txBody>
        </p:sp>
      </p:grpSp>
      <p:sp>
        <p:nvSpPr>
          <p:cNvPr id="12" name="11 CuadroTexto"/>
          <p:cNvSpPr txBox="1"/>
          <p:nvPr/>
        </p:nvSpPr>
        <p:spPr>
          <a:xfrm>
            <a:off x="744720" y="3789040"/>
            <a:ext cx="4358523" cy="2585323"/>
          </a:xfrm>
          <a:prstGeom prst="rect">
            <a:avLst/>
          </a:prstGeom>
          <a:solidFill>
            <a:srgbClr val="FFFF00">
              <a:alpha val="10000"/>
            </a:srgbClr>
          </a:solidFill>
          <a:ln>
            <a:solidFill>
              <a:schemeClr val="accent1"/>
            </a:solidFill>
          </a:ln>
        </p:spPr>
        <p:txBody>
          <a:bodyPr wrap="square" rtlCol="0">
            <a:spAutoFit/>
          </a:bodyPr>
          <a:lstStyle/>
          <a:p>
            <a:endParaRPr lang="es-PY" b="1" dirty="0"/>
          </a:p>
          <a:p>
            <a:endParaRPr lang="es-PY" b="1" dirty="0"/>
          </a:p>
          <a:p>
            <a:endParaRPr lang="es-PY" b="1" dirty="0"/>
          </a:p>
          <a:p>
            <a:endParaRPr lang="es-PY" b="1" dirty="0"/>
          </a:p>
          <a:p>
            <a:endParaRPr lang="es-PY" b="1" dirty="0"/>
          </a:p>
          <a:p>
            <a:endParaRPr lang="es-PY" b="1" dirty="0"/>
          </a:p>
          <a:p>
            <a:endParaRPr lang="es-PY" b="1" dirty="0"/>
          </a:p>
          <a:p>
            <a:endParaRPr lang="es-PY" b="1" dirty="0"/>
          </a:p>
          <a:p>
            <a:r>
              <a:rPr lang="es-PY" b="1" dirty="0"/>
              <a:t>DISPOSICIÓN TIPICA TRAMO SUBTERRANEO</a:t>
            </a:r>
          </a:p>
        </p:txBody>
      </p:sp>
      <p:sp>
        <p:nvSpPr>
          <p:cNvPr id="2" name="1 Marcador de pie de página"/>
          <p:cNvSpPr>
            <a:spLocks noGrp="1"/>
          </p:cNvSpPr>
          <p:nvPr>
            <p:ph type="ftr" sz="quarter" idx="11"/>
          </p:nvPr>
        </p:nvSpPr>
        <p:spPr/>
        <p:txBody>
          <a:bodyPr/>
          <a:lstStyle/>
          <a:p>
            <a:r>
              <a:rPr lang="es-ES" dirty="0"/>
              <a:t>17</a:t>
            </a:r>
            <a:endParaRPr lang="es-PY" dirty="0"/>
          </a:p>
        </p:txBody>
      </p:sp>
    </p:spTree>
    <p:extLst>
      <p:ext uri="{BB962C8B-B14F-4D97-AF65-F5344CB8AC3E}">
        <p14:creationId xmlns:p14="http://schemas.microsoft.com/office/powerpoint/2010/main" val="17839695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PY" dirty="0"/>
              <a:t>Comparación de Tecnologías</a:t>
            </a:r>
          </a:p>
        </p:txBody>
      </p:sp>
      <p:pic>
        <p:nvPicPr>
          <p:cNvPr id="4"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496144" y="1268760"/>
            <a:ext cx="2643807" cy="686750"/>
          </a:xfrm>
          <a:prstGeom prst="rect">
            <a:avLst/>
          </a:prstGeom>
          <a:solidFill>
            <a:schemeClr val="accent2"/>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36151" tIns="36151" rIns="36151" bIns="36151" numCol="1" spcCol="1270" anchor="ctr" anchorCtr="0">
            <a:noAutofit/>
          </a:bodyPr>
          <a:lstStyle/>
          <a:p>
            <a:pPr algn="ctr" defTabSz="711182">
              <a:lnSpc>
                <a:spcPct val="90000"/>
              </a:lnSpc>
              <a:spcBef>
                <a:spcPct val="0"/>
              </a:spcBef>
              <a:spcAft>
                <a:spcPct val="35000"/>
              </a:spcAft>
            </a:pPr>
            <a:r>
              <a:rPr lang="es-PY" sz="1600" dirty="0">
                <a:solidFill>
                  <a:srgbClr val="FFFFFF"/>
                </a:solidFill>
              </a:rPr>
              <a:t>Transformador Convencional en Aceite Mineral</a:t>
            </a:r>
          </a:p>
        </p:txBody>
      </p:sp>
      <p:sp>
        <p:nvSpPr>
          <p:cNvPr id="6" name="Rectangle 5"/>
          <p:cNvSpPr/>
          <p:nvPr/>
        </p:nvSpPr>
        <p:spPr>
          <a:xfrm>
            <a:off x="4934280" y="1268760"/>
            <a:ext cx="2520279" cy="686750"/>
          </a:xfrm>
          <a:prstGeom prst="rect">
            <a:avLst/>
          </a:prstGeom>
          <a:solidFill>
            <a:schemeClr val="accent3"/>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36151" tIns="36151" rIns="36151" bIns="36151" numCol="1" spcCol="1270" anchor="ctr" anchorCtr="0">
            <a:noAutofit/>
          </a:bodyPr>
          <a:lstStyle/>
          <a:p>
            <a:pPr algn="ctr" defTabSz="711182">
              <a:lnSpc>
                <a:spcPct val="90000"/>
              </a:lnSpc>
              <a:spcBef>
                <a:spcPct val="0"/>
              </a:spcBef>
              <a:spcAft>
                <a:spcPct val="35000"/>
              </a:spcAft>
            </a:pPr>
            <a:r>
              <a:rPr lang="es-PY" sz="1600" dirty="0">
                <a:solidFill>
                  <a:srgbClr val="FFFFFF"/>
                </a:solidFill>
              </a:rPr>
              <a:t>Transformador Convencional en Aceite Vegetal</a:t>
            </a:r>
          </a:p>
        </p:txBody>
      </p:sp>
      <p:sp>
        <p:nvSpPr>
          <p:cNvPr id="7" name="Rectangle 7"/>
          <p:cNvSpPr/>
          <p:nvPr/>
        </p:nvSpPr>
        <p:spPr>
          <a:xfrm>
            <a:off x="1496145" y="1955510"/>
            <a:ext cx="2643807" cy="4353810"/>
          </a:xfrm>
          <a:prstGeom prst="rect">
            <a:avLst/>
          </a:prstGeom>
          <a:solidFill>
            <a:schemeClr val="accent2">
              <a:alpha val="20000"/>
            </a:schemeClr>
          </a:solidFill>
        </p:spPr>
        <p:txBody>
          <a:bodyPr wrap="square" lIns="137160" tIns="137160" rIns="137160" bIns="137160">
            <a:noAutofit/>
          </a:bodyPr>
          <a:lstStyle/>
          <a:p>
            <a:pPr marL="342900" indent="-342900">
              <a:lnSpc>
                <a:spcPct val="89000"/>
              </a:lnSpc>
              <a:buFont typeface="+mj-lt"/>
              <a:buAutoNum type="arabicPeriod"/>
            </a:pPr>
            <a:r>
              <a:rPr lang="es-PY" sz="1600" dirty="0"/>
              <a:t>Aceite mineral</a:t>
            </a:r>
          </a:p>
          <a:p>
            <a:pPr marL="342900" indent="-342900">
              <a:lnSpc>
                <a:spcPct val="89000"/>
              </a:lnSpc>
              <a:buFont typeface="+mj-lt"/>
              <a:buAutoNum type="arabicPeriod"/>
            </a:pPr>
            <a:endParaRPr lang="es-PY" sz="1600" dirty="0"/>
          </a:p>
          <a:p>
            <a:pPr marL="342900" indent="-342900">
              <a:lnSpc>
                <a:spcPct val="89000"/>
              </a:lnSpc>
              <a:buFont typeface="+mj-lt"/>
              <a:buAutoNum type="arabicPeriod"/>
            </a:pPr>
            <a:r>
              <a:rPr lang="es-PY" sz="1600" dirty="0"/>
              <a:t>Biodegradación muy lenta</a:t>
            </a:r>
          </a:p>
          <a:p>
            <a:pPr marL="342900" indent="-342900">
              <a:lnSpc>
                <a:spcPct val="89000"/>
              </a:lnSpc>
              <a:buFont typeface="+mj-lt"/>
              <a:buAutoNum type="arabicPeriod"/>
            </a:pPr>
            <a:endParaRPr lang="es-PY" sz="1600" dirty="0"/>
          </a:p>
          <a:p>
            <a:pPr marL="342900" indent="-342900">
              <a:lnSpc>
                <a:spcPct val="89000"/>
              </a:lnSpc>
              <a:buFont typeface="+mj-lt"/>
              <a:buAutoNum type="arabicPeriod"/>
            </a:pPr>
            <a:r>
              <a:rPr lang="es-PY" sz="1600" dirty="0"/>
              <a:t>Subproductos son clasificados como tóxicos</a:t>
            </a:r>
          </a:p>
          <a:p>
            <a:pPr marL="342900" indent="-342900">
              <a:lnSpc>
                <a:spcPct val="89000"/>
              </a:lnSpc>
              <a:buFont typeface="+mj-lt"/>
              <a:buAutoNum type="arabicPeriod"/>
            </a:pPr>
            <a:endParaRPr lang="es-PY" sz="1600" dirty="0"/>
          </a:p>
          <a:p>
            <a:pPr marL="342900" indent="-342900">
              <a:lnSpc>
                <a:spcPct val="89000"/>
              </a:lnSpc>
              <a:buFont typeface="+mj-lt"/>
              <a:buAutoNum type="arabicPeriod"/>
            </a:pPr>
            <a:r>
              <a:rPr lang="es-PY" sz="1600" dirty="0"/>
              <a:t>Inflamable</a:t>
            </a:r>
          </a:p>
          <a:p>
            <a:pPr marL="342900" indent="-342900">
              <a:lnSpc>
                <a:spcPct val="89000"/>
              </a:lnSpc>
              <a:buFont typeface="+mj-lt"/>
              <a:buAutoNum type="arabicPeriod"/>
            </a:pPr>
            <a:endParaRPr lang="es-PY" sz="1600" dirty="0"/>
          </a:p>
          <a:p>
            <a:pPr marL="342900" indent="-342900">
              <a:lnSpc>
                <a:spcPct val="89000"/>
              </a:lnSpc>
              <a:buFont typeface="+mj-lt"/>
              <a:buAutoNum type="arabicPeriod"/>
            </a:pPr>
            <a:r>
              <a:rPr lang="es-PY" sz="1600" dirty="0"/>
              <a:t>Necesidad de colectores y pantallas cortafuegos</a:t>
            </a:r>
          </a:p>
          <a:p>
            <a:pPr marL="342900" indent="-342900">
              <a:lnSpc>
                <a:spcPct val="89000"/>
              </a:lnSpc>
              <a:buFont typeface="+mj-lt"/>
              <a:buAutoNum type="arabicPeriod"/>
            </a:pPr>
            <a:endParaRPr lang="es-PY" sz="1600" dirty="0"/>
          </a:p>
          <a:p>
            <a:pPr marL="342900" indent="-342900">
              <a:lnSpc>
                <a:spcPct val="89000"/>
              </a:lnSpc>
              <a:buFont typeface="+mj-lt"/>
              <a:buAutoNum type="arabicPeriod"/>
            </a:pPr>
            <a:r>
              <a:rPr lang="es-PY" sz="1600" dirty="0"/>
              <a:t>Altos costos de implementación y remediación con el medio ambiente en casos de derrames.</a:t>
            </a:r>
          </a:p>
        </p:txBody>
      </p:sp>
      <p:sp>
        <p:nvSpPr>
          <p:cNvPr id="8" name="Rectangle 10"/>
          <p:cNvSpPr/>
          <p:nvPr/>
        </p:nvSpPr>
        <p:spPr>
          <a:xfrm>
            <a:off x="4932040" y="1955510"/>
            <a:ext cx="2520279" cy="4353810"/>
          </a:xfrm>
          <a:prstGeom prst="rect">
            <a:avLst/>
          </a:prstGeom>
          <a:solidFill>
            <a:schemeClr val="accent3">
              <a:lumMod val="75000"/>
              <a:alpha val="20000"/>
            </a:schemeClr>
          </a:solidFill>
        </p:spPr>
        <p:txBody>
          <a:bodyPr wrap="square" lIns="137160" tIns="137160" rIns="137160" bIns="137160">
            <a:noAutofit/>
          </a:bodyPr>
          <a:lstStyle/>
          <a:p>
            <a:pPr marL="342900" indent="-342900">
              <a:lnSpc>
                <a:spcPct val="89000"/>
              </a:lnSpc>
              <a:buFont typeface="+mj-lt"/>
              <a:buAutoNum type="arabicPeriod"/>
            </a:pPr>
            <a:r>
              <a:rPr lang="es-PY" sz="1600" dirty="0"/>
              <a:t>Aceite vegetal</a:t>
            </a:r>
          </a:p>
          <a:p>
            <a:pPr marL="342900" indent="-342900">
              <a:lnSpc>
                <a:spcPct val="89000"/>
              </a:lnSpc>
              <a:buFont typeface="+mj-lt"/>
              <a:buAutoNum type="arabicPeriod"/>
            </a:pPr>
            <a:endParaRPr lang="es-PY" sz="1600" dirty="0"/>
          </a:p>
          <a:p>
            <a:pPr marL="342900" indent="-342900">
              <a:lnSpc>
                <a:spcPct val="89000"/>
              </a:lnSpc>
              <a:buFont typeface="+mj-lt"/>
              <a:buAutoNum type="arabicPeriod"/>
            </a:pPr>
            <a:r>
              <a:rPr lang="es-PY" sz="1600" dirty="0"/>
              <a:t>Fácil biodegradación</a:t>
            </a:r>
          </a:p>
          <a:p>
            <a:pPr marL="342900" indent="-342900">
              <a:lnSpc>
                <a:spcPct val="89000"/>
              </a:lnSpc>
              <a:buFont typeface="+mj-lt"/>
              <a:buAutoNum type="arabicPeriod"/>
            </a:pPr>
            <a:endParaRPr lang="es-PY" sz="1600" dirty="0"/>
          </a:p>
          <a:p>
            <a:pPr marL="342900" indent="-342900">
              <a:lnSpc>
                <a:spcPct val="89000"/>
              </a:lnSpc>
              <a:buFont typeface="+mj-lt"/>
              <a:buAutoNum type="arabicPeriod"/>
            </a:pPr>
            <a:endParaRPr lang="es-PY" sz="1600" dirty="0"/>
          </a:p>
          <a:p>
            <a:pPr marL="342900" indent="-342900">
              <a:lnSpc>
                <a:spcPct val="89000"/>
              </a:lnSpc>
              <a:buFont typeface="+mj-lt"/>
              <a:buAutoNum type="arabicPeriod"/>
            </a:pPr>
            <a:r>
              <a:rPr lang="es-PY" sz="1600" dirty="0"/>
              <a:t>No tóxico</a:t>
            </a:r>
          </a:p>
          <a:p>
            <a:pPr marL="342900" indent="-342900">
              <a:lnSpc>
                <a:spcPct val="89000"/>
              </a:lnSpc>
              <a:buFont typeface="+mj-lt"/>
              <a:buAutoNum type="arabicPeriod"/>
            </a:pPr>
            <a:endParaRPr lang="es-ES" sz="1600" dirty="0"/>
          </a:p>
          <a:p>
            <a:pPr marL="342900" indent="-342900">
              <a:lnSpc>
                <a:spcPct val="89000"/>
              </a:lnSpc>
              <a:buFont typeface="+mj-lt"/>
              <a:buAutoNum type="arabicPeriod"/>
            </a:pPr>
            <a:endParaRPr lang="es-PY" sz="1600" dirty="0"/>
          </a:p>
          <a:p>
            <a:pPr marL="342900" indent="-342900">
              <a:lnSpc>
                <a:spcPct val="89000"/>
              </a:lnSpc>
              <a:buFont typeface="+mj-lt"/>
              <a:buAutoNum type="arabicPeriod"/>
            </a:pPr>
            <a:r>
              <a:rPr lang="es-PY" sz="1600" dirty="0"/>
              <a:t>No inflamable, resistente al fuego</a:t>
            </a:r>
          </a:p>
          <a:p>
            <a:pPr marL="342900" indent="-342900">
              <a:lnSpc>
                <a:spcPct val="89000"/>
              </a:lnSpc>
              <a:buFont typeface="+mj-lt"/>
              <a:buAutoNum type="arabicPeriod"/>
            </a:pPr>
            <a:endParaRPr lang="es-PY" sz="1600" dirty="0"/>
          </a:p>
          <a:p>
            <a:pPr marL="342900" indent="-342900">
              <a:lnSpc>
                <a:spcPct val="89000"/>
              </a:lnSpc>
              <a:buFont typeface="+mj-lt"/>
              <a:buAutoNum type="arabicPeriod"/>
            </a:pPr>
            <a:r>
              <a:rPr lang="es-PY" sz="1600" dirty="0"/>
              <a:t>No necesita de pantallas cortafuegos</a:t>
            </a:r>
          </a:p>
          <a:p>
            <a:pPr marL="342900" indent="-342900">
              <a:lnSpc>
                <a:spcPct val="89000"/>
              </a:lnSpc>
              <a:buFont typeface="+mj-lt"/>
              <a:buAutoNum type="arabicPeriod"/>
            </a:pPr>
            <a:endParaRPr lang="es-PY" sz="1600" dirty="0"/>
          </a:p>
          <a:p>
            <a:pPr marL="342900" indent="-342900">
              <a:lnSpc>
                <a:spcPct val="89000"/>
              </a:lnSpc>
              <a:buFont typeface="+mj-lt"/>
              <a:buAutoNum type="arabicPeriod"/>
            </a:pPr>
            <a:r>
              <a:rPr lang="es-PY" sz="1600" dirty="0"/>
              <a:t>Amigable con el medio ambiente.</a:t>
            </a:r>
          </a:p>
          <a:p>
            <a:pPr marL="171450" indent="-171450" algn="just">
              <a:lnSpc>
                <a:spcPct val="89000"/>
              </a:lnSpc>
              <a:buFont typeface="Arial" panose="020B0604020202020204" pitchFamily="34" charset="0"/>
              <a:buChar char="•"/>
            </a:pPr>
            <a:endParaRPr lang="es-PY" sz="16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8281" y="4941168"/>
            <a:ext cx="1020886" cy="887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Marcador de pie de página"/>
          <p:cNvSpPr>
            <a:spLocks noGrp="1"/>
          </p:cNvSpPr>
          <p:nvPr>
            <p:ph type="ftr" sz="quarter" idx="11"/>
          </p:nvPr>
        </p:nvSpPr>
        <p:spPr/>
        <p:txBody>
          <a:bodyPr/>
          <a:lstStyle/>
          <a:p>
            <a:r>
              <a:rPr lang="es-ES" dirty="0"/>
              <a:t>18</a:t>
            </a:r>
            <a:endParaRPr lang="es-PY" dirty="0"/>
          </a:p>
        </p:txBody>
      </p:sp>
    </p:spTree>
    <p:extLst>
      <p:ext uri="{BB962C8B-B14F-4D97-AF65-F5344CB8AC3E}">
        <p14:creationId xmlns:p14="http://schemas.microsoft.com/office/powerpoint/2010/main" val="2214908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36337" y="439504"/>
            <a:ext cx="7606463" cy="430887"/>
          </a:xfrm>
          <a:prstGeom prst="rect">
            <a:avLst/>
          </a:prstGeom>
          <a:noFill/>
        </p:spPr>
        <p:txBody>
          <a:bodyPr wrap="square" rtlCol="0">
            <a:spAutoFit/>
          </a:bodyPr>
          <a:lstStyle/>
          <a:p>
            <a:r>
              <a:rPr lang="es-PY" sz="2200" b="1" dirty="0"/>
              <a:t>PLIEGO DE BASES  Y CONDICIONES</a:t>
            </a:r>
            <a:endParaRPr lang="es-ES" dirty="0"/>
          </a:p>
        </p:txBody>
      </p:sp>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7 Conector recto"/>
          <p:cNvCxnSpPr/>
          <p:nvPr/>
        </p:nvCxnSpPr>
        <p:spPr>
          <a:xfrm>
            <a:off x="3183228" y="1196752"/>
            <a:ext cx="0" cy="4464496"/>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15 Rectángulo"/>
          <p:cNvSpPr/>
          <p:nvPr/>
        </p:nvSpPr>
        <p:spPr>
          <a:xfrm>
            <a:off x="3300806" y="3933056"/>
            <a:ext cx="5472608" cy="430887"/>
          </a:xfrm>
          <a:prstGeom prst="rect">
            <a:avLst/>
          </a:prstGeom>
          <a:solidFill>
            <a:schemeClr val="accent3">
              <a:lumMod val="20000"/>
              <a:lumOff val="80000"/>
            </a:schemeClr>
          </a:solidFill>
        </p:spPr>
        <p:txBody>
          <a:bodyPr wrap="square" lIns="91440" tIns="45720" rIns="91440" bIns="45720">
            <a:spAutoFit/>
          </a:bodyPr>
          <a:lstStyle/>
          <a:p>
            <a:pPr marL="342900" indent="-342900" algn="just">
              <a:buFont typeface="Wingdings" panose="05000000000000000000" pitchFamily="2" charset="2"/>
              <a:buChar char="v"/>
            </a:pPr>
            <a:r>
              <a:rPr lang="es-ES" sz="2200" dirty="0"/>
              <a:t>12 MESES</a:t>
            </a:r>
            <a:endParaRPr lang="es-PY" sz="2200" b="1" dirty="0"/>
          </a:p>
        </p:txBody>
      </p:sp>
      <p:sp>
        <p:nvSpPr>
          <p:cNvPr id="17" name="Right Arrow 7"/>
          <p:cNvSpPr/>
          <p:nvPr/>
        </p:nvSpPr>
        <p:spPr>
          <a:xfrm>
            <a:off x="340431" y="3824463"/>
            <a:ext cx="2842797" cy="648072"/>
          </a:xfrm>
          <a:prstGeom prst="rightArrow">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000" dirty="0">
                <a:solidFill>
                  <a:schemeClr val="tx1"/>
                </a:solidFill>
              </a:rPr>
              <a:t>2. PLAZO DE EJECUCIÓN</a:t>
            </a:r>
          </a:p>
        </p:txBody>
      </p:sp>
      <p:sp>
        <p:nvSpPr>
          <p:cNvPr id="9" name="Right Arrow 7"/>
          <p:cNvSpPr/>
          <p:nvPr/>
        </p:nvSpPr>
        <p:spPr>
          <a:xfrm>
            <a:off x="323528" y="2384303"/>
            <a:ext cx="2859700" cy="648072"/>
          </a:xfrm>
          <a:prstGeom prst="rightArrow">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000" dirty="0">
                <a:solidFill>
                  <a:schemeClr val="tx1"/>
                </a:solidFill>
              </a:rPr>
              <a:t>1. N° DE LOTES </a:t>
            </a:r>
          </a:p>
        </p:txBody>
      </p:sp>
      <p:sp>
        <p:nvSpPr>
          <p:cNvPr id="10" name="9 Rectángulo"/>
          <p:cNvSpPr/>
          <p:nvPr/>
        </p:nvSpPr>
        <p:spPr>
          <a:xfrm>
            <a:off x="3315951" y="2492896"/>
            <a:ext cx="5472608" cy="430887"/>
          </a:xfrm>
          <a:prstGeom prst="rect">
            <a:avLst/>
          </a:prstGeom>
          <a:solidFill>
            <a:schemeClr val="accent6">
              <a:lumMod val="60000"/>
              <a:lumOff val="40000"/>
            </a:schemeClr>
          </a:solidFill>
        </p:spPr>
        <p:txBody>
          <a:bodyPr wrap="square" lIns="91440" tIns="45720" rIns="91440" bIns="45720">
            <a:spAutoFit/>
          </a:bodyPr>
          <a:lstStyle/>
          <a:p>
            <a:pPr marL="342900" indent="-342900" algn="just">
              <a:buFont typeface="Wingdings" panose="05000000000000000000" pitchFamily="2" charset="2"/>
              <a:buChar char="v"/>
            </a:pPr>
            <a:r>
              <a:rPr lang="es-ES" sz="2200" dirty="0"/>
              <a:t>2 (DOS)</a:t>
            </a:r>
            <a:endParaRPr lang="es-PY" sz="2200" b="1" dirty="0"/>
          </a:p>
        </p:txBody>
      </p:sp>
      <p:sp>
        <p:nvSpPr>
          <p:cNvPr id="2" name="1 Marcador de pie de página"/>
          <p:cNvSpPr>
            <a:spLocks noGrp="1"/>
          </p:cNvSpPr>
          <p:nvPr>
            <p:ph type="ftr" sz="quarter" idx="11"/>
          </p:nvPr>
        </p:nvSpPr>
        <p:spPr/>
        <p:txBody>
          <a:bodyPr/>
          <a:lstStyle/>
          <a:p>
            <a:r>
              <a:rPr lang="es-ES"/>
              <a:t>1</a:t>
            </a:r>
            <a:endParaRPr lang="es-PY" dirty="0"/>
          </a:p>
        </p:txBody>
      </p:sp>
    </p:spTree>
    <p:extLst>
      <p:ext uri="{BB962C8B-B14F-4D97-AF65-F5344CB8AC3E}">
        <p14:creationId xmlns:p14="http://schemas.microsoft.com/office/powerpoint/2010/main" val="2287510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900" fill="hold"/>
                                        <p:tgtEl>
                                          <p:spTgt spid="17"/>
                                        </p:tgtEl>
                                        <p:attrNameLst>
                                          <p:attrName>ppt_x</p:attrName>
                                        </p:attrNameLst>
                                      </p:cBhvr>
                                      <p:tavLst>
                                        <p:tav tm="0">
                                          <p:val>
                                            <p:strVal val="0-#ppt_w/2"/>
                                          </p:val>
                                        </p:tav>
                                        <p:tav tm="100000">
                                          <p:val>
                                            <p:strVal val="#ppt_x"/>
                                          </p:val>
                                        </p:tav>
                                      </p:tavLst>
                                    </p:anim>
                                    <p:anim calcmode="lin" valueType="num">
                                      <p:cBhvr additive="base">
                                        <p:cTn id="8" dur="9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900" fill="hold"/>
                                        <p:tgtEl>
                                          <p:spTgt spid="9"/>
                                        </p:tgtEl>
                                        <p:attrNameLst>
                                          <p:attrName>ppt_x</p:attrName>
                                        </p:attrNameLst>
                                      </p:cBhvr>
                                      <p:tavLst>
                                        <p:tav tm="0">
                                          <p:val>
                                            <p:strVal val="0-#ppt_w/2"/>
                                          </p:val>
                                        </p:tav>
                                        <p:tav tm="100000">
                                          <p:val>
                                            <p:strVal val="#ppt_x"/>
                                          </p:val>
                                        </p:tav>
                                      </p:tavLst>
                                    </p:anim>
                                    <p:anim calcmode="lin" valueType="num">
                                      <p:cBhvr additive="base">
                                        <p:cTn id="12" dur="9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22114"/>
          </a:xfrm>
        </p:spPr>
        <p:txBody>
          <a:bodyPr/>
          <a:lstStyle/>
          <a:p>
            <a:r>
              <a:rPr lang="es-PY" dirty="0">
                <a:ln>
                  <a:solidFill>
                    <a:schemeClr val="tx1"/>
                  </a:solidFill>
                </a:ln>
                <a:effectLst>
                  <a:glow rad="63500">
                    <a:schemeClr val="bg1">
                      <a:lumMod val="50000"/>
                      <a:alpha val="40000"/>
                    </a:schemeClr>
                  </a:glow>
                </a:effectLst>
              </a:rPr>
              <a:t>CONCLUSIONES</a:t>
            </a:r>
          </a:p>
        </p:txBody>
      </p:sp>
      <p:pic>
        <p:nvPicPr>
          <p:cNvPr id="4"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ight Arrow 7"/>
          <p:cNvSpPr/>
          <p:nvPr/>
        </p:nvSpPr>
        <p:spPr>
          <a:xfrm>
            <a:off x="791580" y="2867452"/>
            <a:ext cx="3573096" cy="1209620"/>
          </a:xfrm>
          <a:prstGeom prst="rightArrow">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b="1" dirty="0">
                <a:solidFill>
                  <a:schemeClr val="tx1"/>
                </a:solidFill>
              </a:rPr>
              <a:t>2</a:t>
            </a:r>
            <a:r>
              <a:rPr lang="en-US" sz="1800" b="1" dirty="0">
                <a:solidFill>
                  <a:schemeClr val="tx1"/>
                </a:solidFill>
              </a:rPr>
              <a:t>. </a:t>
            </a:r>
            <a:r>
              <a:rPr lang="en-US" b="1" dirty="0">
                <a:solidFill>
                  <a:schemeClr val="tx1"/>
                </a:solidFill>
              </a:rPr>
              <a:t>RIESGOS</a:t>
            </a:r>
            <a:endParaRPr lang="en-US" sz="1800" b="1" dirty="0">
              <a:solidFill>
                <a:schemeClr val="tx1"/>
              </a:solidFill>
            </a:endParaRPr>
          </a:p>
        </p:txBody>
      </p:sp>
      <p:sp>
        <p:nvSpPr>
          <p:cNvPr id="14" name="Right Arrow 7"/>
          <p:cNvSpPr/>
          <p:nvPr/>
        </p:nvSpPr>
        <p:spPr>
          <a:xfrm>
            <a:off x="794632" y="4667652"/>
            <a:ext cx="3573096" cy="1209620"/>
          </a:xfrm>
          <a:prstGeom prst="rightArrow">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800" b="1" dirty="0">
                <a:solidFill>
                  <a:schemeClr val="tx1"/>
                </a:solidFill>
              </a:rPr>
              <a:t>3. </a:t>
            </a:r>
            <a:r>
              <a:rPr lang="en-US" b="1" dirty="0">
                <a:solidFill>
                  <a:schemeClr val="tx1"/>
                </a:solidFill>
              </a:rPr>
              <a:t>MEDIO AMBIENTE</a:t>
            </a:r>
            <a:endParaRPr lang="en-US" sz="1800" b="1" dirty="0">
              <a:solidFill>
                <a:schemeClr val="tx1"/>
              </a:solidFill>
            </a:endParaRPr>
          </a:p>
        </p:txBody>
      </p:sp>
      <p:sp>
        <p:nvSpPr>
          <p:cNvPr id="17" name="Right Arrow 7"/>
          <p:cNvSpPr/>
          <p:nvPr/>
        </p:nvSpPr>
        <p:spPr>
          <a:xfrm>
            <a:off x="796766" y="1283276"/>
            <a:ext cx="3573096" cy="1209620"/>
          </a:xfrm>
          <a:prstGeom prst="rightArrow">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800" b="1" dirty="0">
                <a:solidFill>
                  <a:schemeClr val="tx1"/>
                </a:solidFill>
              </a:rPr>
              <a:t>1. </a:t>
            </a:r>
            <a:r>
              <a:rPr lang="en-US" b="1" dirty="0">
                <a:solidFill>
                  <a:schemeClr val="tx1"/>
                </a:solidFill>
              </a:rPr>
              <a:t>IMPLEMENTACION</a:t>
            </a:r>
            <a:endParaRPr lang="en-US" sz="1800" b="1" dirty="0">
              <a:solidFill>
                <a:schemeClr val="tx1"/>
              </a:solidFill>
            </a:endParaRPr>
          </a:p>
        </p:txBody>
      </p:sp>
      <p:sp>
        <p:nvSpPr>
          <p:cNvPr id="18" name="17 Rectángulo"/>
          <p:cNvSpPr/>
          <p:nvPr/>
        </p:nvSpPr>
        <p:spPr>
          <a:xfrm>
            <a:off x="4572000" y="1334378"/>
            <a:ext cx="4176464" cy="1261884"/>
          </a:xfrm>
          <a:prstGeom prst="rect">
            <a:avLst/>
          </a:prstGeom>
          <a:solidFill>
            <a:schemeClr val="accent1">
              <a:lumMod val="20000"/>
              <a:lumOff val="80000"/>
            </a:schemeClr>
          </a:solidFill>
        </p:spPr>
        <p:txBody>
          <a:bodyPr wrap="square" lIns="91440" tIns="45720" rIns="91440" bIns="45720">
            <a:spAutoFit/>
            <a:scene3d>
              <a:camera prst="orthographicFront"/>
              <a:lightRig rig="threePt" dir="t"/>
            </a:scene3d>
            <a:sp3d extrusionH="57150">
              <a:bevelT w="38100" h="38100" prst="relaxedInset"/>
            </a:sp3d>
          </a:bodyPr>
          <a:lstStyle/>
          <a:p>
            <a:pPr algn="ctr"/>
            <a:r>
              <a:rPr lang="es-ES" sz="1900" b="1" dirty="0">
                <a:ln w="10541" cmpd="sng">
                  <a:solidFill>
                    <a:schemeClr val="tx1"/>
                  </a:solidFill>
                  <a:prstDash val="solid"/>
                </a:ln>
                <a:effectLst/>
              </a:rPr>
              <a:t>LAS </a:t>
            </a:r>
            <a:r>
              <a:rPr lang="es-ES" sz="1900" b="1" dirty="0" err="1">
                <a:ln w="10541" cmpd="sng">
                  <a:solidFill>
                    <a:schemeClr val="tx1"/>
                  </a:solidFill>
                  <a:prstDash val="solid"/>
                </a:ln>
                <a:effectLst/>
              </a:rPr>
              <a:t>SEs</a:t>
            </a:r>
            <a:r>
              <a:rPr lang="es-ES" sz="1900" b="1" dirty="0">
                <a:ln w="10541" cmpd="sng">
                  <a:solidFill>
                    <a:schemeClr val="tx1"/>
                  </a:solidFill>
                  <a:prstDash val="solid"/>
                </a:ln>
                <a:effectLst/>
              </a:rPr>
              <a:t> COMPACTAS SON LAS MÁS INDICADAS PARA SU MONTAJE EN ZONAS URBANAS DE ESPACIOS REDUCIDOS </a:t>
            </a:r>
            <a:endParaRPr lang="es-ES" sz="1900" b="1" cap="none" spc="0" dirty="0">
              <a:ln w="10541" cmpd="sng">
                <a:solidFill>
                  <a:schemeClr val="tx1"/>
                </a:solidFill>
                <a:prstDash val="solid"/>
              </a:ln>
              <a:effectLst/>
            </a:endParaRPr>
          </a:p>
        </p:txBody>
      </p:sp>
      <p:sp>
        <p:nvSpPr>
          <p:cNvPr id="19" name="18 Rectángulo"/>
          <p:cNvSpPr/>
          <p:nvPr/>
        </p:nvSpPr>
        <p:spPr>
          <a:xfrm>
            <a:off x="4572000" y="2806477"/>
            <a:ext cx="4193858" cy="1846659"/>
          </a:xfrm>
          <a:prstGeom prst="rect">
            <a:avLst/>
          </a:prstGeom>
          <a:solidFill>
            <a:schemeClr val="accent6">
              <a:lumMod val="20000"/>
              <a:lumOff val="80000"/>
            </a:schemeClr>
          </a:solidFill>
        </p:spPr>
        <p:txBody>
          <a:bodyPr wrap="square" lIns="91440" tIns="45720" rIns="91440" bIns="45720">
            <a:spAutoFit/>
            <a:scene3d>
              <a:camera prst="orthographicFront"/>
              <a:lightRig rig="threePt" dir="t"/>
            </a:scene3d>
            <a:sp3d extrusionH="57150">
              <a:bevelT w="38100" h="38100" prst="relaxedInset"/>
            </a:sp3d>
          </a:bodyPr>
          <a:lstStyle/>
          <a:p>
            <a:pPr marL="342900" indent="-342900">
              <a:buFont typeface="Wingdings" panose="05000000000000000000" pitchFamily="2" charset="2"/>
              <a:buChar char="q"/>
            </a:pPr>
            <a:r>
              <a:rPr lang="es-ES" sz="1900" b="1" dirty="0">
                <a:ln w="10541" cmpd="sng">
                  <a:solidFill>
                    <a:schemeClr val="tx1"/>
                  </a:solidFill>
                  <a:prstDash val="solid"/>
                </a:ln>
              </a:rPr>
              <a:t>BAJA </a:t>
            </a:r>
            <a:r>
              <a:rPr lang="es-ES" sz="1900" b="1" dirty="0">
                <a:ln w="10541" cmpd="sng">
                  <a:solidFill>
                    <a:schemeClr val="tx1"/>
                  </a:solidFill>
                  <a:prstDash val="solid"/>
                </a:ln>
                <a:effectLst/>
              </a:rPr>
              <a:t>PROBABILIDAD DE INCENDIO</a:t>
            </a:r>
          </a:p>
          <a:p>
            <a:pPr marL="342900" indent="-342900">
              <a:buFont typeface="Wingdings" panose="05000000000000000000" pitchFamily="2" charset="2"/>
              <a:buChar char="q"/>
            </a:pPr>
            <a:r>
              <a:rPr lang="es-ES" sz="1900" b="1" dirty="0">
                <a:ln w="10541" cmpd="sng">
                  <a:solidFill>
                    <a:schemeClr val="tx1"/>
                  </a:solidFill>
                  <a:prstDash val="solid"/>
                </a:ln>
                <a:effectLst/>
              </a:rPr>
              <a:t>NULA PROBABILIDAD DE DAÑO POR TOXICIDAD </a:t>
            </a:r>
          </a:p>
          <a:p>
            <a:pPr marL="342900" indent="-342900">
              <a:buFont typeface="Wingdings" panose="05000000000000000000" pitchFamily="2" charset="2"/>
              <a:buChar char="q"/>
            </a:pPr>
            <a:r>
              <a:rPr lang="es-ES" sz="1900" b="1" dirty="0">
                <a:ln w="10541" cmpd="sng">
                  <a:solidFill>
                    <a:schemeClr val="tx1"/>
                  </a:solidFill>
                  <a:prstDash val="solid"/>
                </a:ln>
                <a:effectLst/>
              </a:rPr>
              <a:t>BAJA PROBABILIDAD DE ACCIDENTES POR EXPOSICION DE PARTES VIVAS</a:t>
            </a:r>
          </a:p>
        </p:txBody>
      </p:sp>
      <p:sp>
        <p:nvSpPr>
          <p:cNvPr id="20" name="19 Rectángulo"/>
          <p:cNvSpPr/>
          <p:nvPr/>
        </p:nvSpPr>
        <p:spPr>
          <a:xfrm>
            <a:off x="4572000" y="4912132"/>
            <a:ext cx="4193858" cy="677108"/>
          </a:xfrm>
          <a:prstGeom prst="rect">
            <a:avLst/>
          </a:prstGeom>
          <a:solidFill>
            <a:schemeClr val="accent3">
              <a:lumMod val="40000"/>
              <a:lumOff val="60000"/>
            </a:schemeClr>
          </a:solidFill>
        </p:spPr>
        <p:txBody>
          <a:bodyPr wrap="square" lIns="91440" tIns="45720" rIns="91440" bIns="45720">
            <a:spAutoFit/>
            <a:scene3d>
              <a:camera prst="orthographicFront"/>
              <a:lightRig rig="threePt" dir="t"/>
            </a:scene3d>
            <a:sp3d extrusionH="57150">
              <a:bevelT w="38100" h="38100" prst="relaxedInset"/>
            </a:sp3d>
          </a:bodyPr>
          <a:lstStyle/>
          <a:p>
            <a:pPr algn="ctr"/>
            <a:r>
              <a:rPr lang="es-ES" sz="1900" b="1" dirty="0">
                <a:ln w="10541" cmpd="sng">
                  <a:solidFill>
                    <a:schemeClr val="tx1"/>
                  </a:solidFill>
                  <a:prstDash val="solid"/>
                </a:ln>
              </a:rPr>
              <a:t>NULA PROBABILIDAD DE DAÑOS AL </a:t>
            </a:r>
            <a:r>
              <a:rPr lang="es-ES" sz="1900" b="1" dirty="0">
                <a:ln w="10541" cmpd="sng">
                  <a:solidFill>
                    <a:schemeClr val="tx1"/>
                  </a:solidFill>
                  <a:prstDash val="solid"/>
                </a:ln>
                <a:effectLst/>
              </a:rPr>
              <a:t>MEDIO AMBIENTE</a:t>
            </a:r>
            <a:endParaRPr lang="es-ES" sz="1900" b="1" cap="none" spc="0" dirty="0">
              <a:ln w="10541" cmpd="sng">
                <a:solidFill>
                  <a:schemeClr val="tx1"/>
                </a:solidFill>
                <a:prstDash val="solid"/>
              </a:ln>
              <a:effectLst/>
            </a:endParaRPr>
          </a:p>
        </p:txBody>
      </p:sp>
      <p:cxnSp>
        <p:nvCxnSpPr>
          <p:cNvPr id="10" name="9 Conector recto"/>
          <p:cNvCxnSpPr/>
          <p:nvPr/>
        </p:nvCxnSpPr>
        <p:spPr>
          <a:xfrm>
            <a:off x="4395558" y="1317923"/>
            <a:ext cx="0" cy="4464496"/>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 name="2 Marcador de pie de página"/>
          <p:cNvSpPr>
            <a:spLocks noGrp="1"/>
          </p:cNvSpPr>
          <p:nvPr>
            <p:ph type="ftr" sz="quarter" idx="11"/>
          </p:nvPr>
        </p:nvSpPr>
        <p:spPr/>
        <p:txBody>
          <a:bodyPr/>
          <a:lstStyle/>
          <a:p>
            <a:r>
              <a:rPr lang="es-ES" dirty="0"/>
              <a:t>19</a:t>
            </a:r>
            <a:endParaRPr lang="es-PY" dirty="0"/>
          </a:p>
        </p:txBody>
      </p:sp>
    </p:spTree>
    <p:extLst>
      <p:ext uri="{BB962C8B-B14F-4D97-AF65-F5344CB8AC3E}">
        <p14:creationId xmlns:p14="http://schemas.microsoft.com/office/powerpoint/2010/main" val="2651840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900" fill="hold"/>
                                        <p:tgtEl>
                                          <p:spTgt spid="12"/>
                                        </p:tgtEl>
                                        <p:attrNameLst>
                                          <p:attrName>ppt_x</p:attrName>
                                        </p:attrNameLst>
                                      </p:cBhvr>
                                      <p:tavLst>
                                        <p:tav tm="0">
                                          <p:val>
                                            <p:strVal val="0-#ppt_w/2"/>
                                          </p:val>
                                        </p:tav>
                                        <p:tav tm="100000">
                                          <p:val>
                                            <p:strVal val="#ppt_x"/>
                                          </p:val>
                                        </p:tav>
                                      </p:tavLst>
                                    </p:anim>
                                    <p:anim calcmode="lin" valueType="num">
                                      <p:cBhvr additive="base">
                                        <p:cTn id="8" dur="9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900" fill="hold"/>
                                        <p:tgtEl>
                                          <p:spTgt spid="14"/>
                                        </p:tgtEl>
                                        <p:attrNameLst>
                                          <p:attrName>ppt_x</p:attrName>
                                        </p:attrNameLst>
                                      </p:cBhvr>
                                      <p:tavLst>
                                        <p:tav tm="0">
                                          <p:val>
                                            <p:strVal val="0-#ppt_w/2"/>
                                          </p:val>
                                        </p:tav>
                                        <p:tav tm="100000">
                                          <p:val>
                                            <p:strVal val="#ppt_x"/>
                                          </p:val>
                                        </p:tav>
                                      </p:tavLst>
                                    </p:anim>
                                    <p:anim calcmode="lin" valueType="num">
                                      <p:cBhvr additive="base">
                                        <p:cTn id="12" dur="9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900" fill="hold"/>
                                        <p:tgtEl>
                                          <p:spTgt spid="17"/>
                                        </p:tgtEl>
                                        <p:attrNameLst>
                                          <p:attrName>ppt_x</p:attrName>
                                        </p:attrNameLst>
                                      </p:cBhvr>
                                      <p:tavLst>
                                        <p:tav tm="0">
                                          <p:val>
                                            <p:strVal val="0-#ppt_w/2"/>
                                          </p:val>
                                        </p:tav>
                                        <p:tav tm="100000">
                                          <p:val>
                                            <p:strVal val="#ppt_x"/>
                                          </p:val>
                                        </p:tav>
                                      </p:tavLst>
                                    </p:anim>
                                    <p:anim calcmode="lin" valueType="num">
                                      <p:cBhvr additive="base">
                                        <p:cTn id="16" dur="9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a:bodyPr>
          <a:lstStyle/>
          <a:p>
            <a:pPr marL="0" indent="0">
              <a:buNone/>
            </a:pPr>
            <a:endParaRPr lang="es-PY" sz="3600" b="1" dirty="0"/>
          </a:p>
          <a:p>
            <a:pPr marL="0" indent="0">
              <a:buNone/>
            </a:pPr>
            <a:r>
              <a:rPr lang="es-PY" sz="3600" b="1" dirty="0"/>
              <a:t>     Muchas Gracias!!!</a:t>
            </a:r>
          </a:p>
        </p:txBody>
      </p:sp>
      <p:pic>
        <p:nvPicPr>
          <p:cNvPr id="4"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97740" y="3933056"/>
            <a:ext cx="3102652" cy="2166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5753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a"/>
          <p:cNvGraphicFramePr>
            <a:graphicFrameLocks noGrp="1"/>
          </p:cNvGraphicFramePr>
          <p:nvPr>
            <p:extLst>
              <p:ext uri="{D42A27DB-BD31-4B8C-83A1-F6EECF244321}">
                <p14:modId xmlns:p14="http://schemas.microsoft.com/office/powerpoint/2010/main" val="1257729242"/>
              </p:ext>
            </p:extLst>
          </p:nvPr>
        </p:nvGraphicFramePr>
        <p:xfrm>
          <a:off x="2339752" y="907931"/>
          <a:ext cx="6391274" cy="4363560"/>
        </p:xfrm>
        <a:graphic>
          <a:graphicData uri="http://schemas.openxmlformats.org/drawingml/2006/table">
            <a:tbl>
              <a:tblPr firstRow="1" firstCol="1" bandRow="1">
                <a:tableStyleId>{5C22544A-7EE6-4342-B048-85BDC9FD1C3A}</a:tableStyleId>
              </a:tblPr>
              <a:tblGrid>
                <a:gridCol w="1981746">
                  <a:extLst>
                    <a:ext uri="{9D8B030D-6E8A-4147-A177-3AD203B41FA5}">
                      <a16:colId xmlns:a16="http://schemas.microsoft.com/office/drawing/2014/main" val="20000"/>
                    </a:ext>
                  </a:extLst>
                </a:gridCol>
                <a:gridCol w="810743">
                  <a:extLst>
                    <a:ext uri="{9D8B030D-6E8A-4147-A177-3AD203B41FA5}">
                      <a16:colId xmlns:a16="http://schemas.microsoft.com/office/drawing/2014/main" val="20001"/>
                    </a:ext>
                  </a:extLst>
                </a:gridCol>
                <a:gridCol w="900332">
                  <a:extLst>
                    <a:ext uri="{9D8B030D-6E8A-4147-A177-3AD203B41FA5}">
                      <a16:colId xmlns:a16="http://schemas.microsoft.com/office/drawing/2014/main" val="20002"/>
                    </a:ext>
                  </a:extLst>
                </a:gridCol>
                <a:gridCol w="810743">
                  <a:extLst>
                    <a:ext uri="{9D8B030D-6E8A-4147-A177-3AD203B41FA5}">
                      <a16:colId xmlns:a16="http://schemas.microsoft.com/office/drawing/2014/main" val="20003"/>
                    </a:ext>
                  </a:extLst>
                </a:gridCol>
                <a:gridCol w="810743">
                  <a:extLst>
                    <a:ext uri="{9D8B030D-6E8A-4147-A177-3AD203B41FA5}">
                      <a16:colId xmlns:a16="http://schemas.microsoft.com/office/drawing/2014/main" val="20004"/>
                    </a:ext>
                  </a:extLst>
                </a:gridCol>
                <a:gridCol w="1076967">
                  <a:extLst>
                    <a:ext uri="{9D8B030D-6E8A-4147-A177-3AD203B41FA5}">
                      <a16:colId xmlns:a16="http://schemas.microsoft.com/office/drawing/2014/main" val="20005"/>
                    </a:ext>
                  </a:extLst>
                </a:gridCol>
              </a:tblGrid>
              <a:tr h="201126">
                <a:tc rowSpan="3">
                  <a:txBody>
                    <a:bodyPr/>
                    <a:lstStyle/>
                    <a:p>
                      <a:pPr marL="21590" algn="ctr">
                        <a:lnSpc>
                          <a:spcPct val="115000"/>
                        </a:lnSpc>
                        <a:spcAft>
                          <a:spcPts val="1000"/>
                        </a:spcAft>
                      </a:pPr>
                      <a:r>
                        <a:rPr lang="es-PY" sz="1100" dirty="0">
                          <a:effectLst/>
                        </a:rPr>
                        <a:t>Requisitos Mínimos</a:t>
                      </a:r>
                      <a:endParaRPr lang="es-PY" sz="1100" dirty="0">
                        <a:effectLst/>
                        <a:latin typeface="Calibri"/>
                        <a:ea typeface="Calibri"/>
                        <a:cs typeface="Times New Roman"/>
                      </a:endParaRPr>
                    </a:p>
                  </a:txBody>
                  <a:tcPr marL="68580" marR="68580" marT="0" marB="0" anchor="ctr"/>
                </a:tc>
                <a:tc gridSpan="4">
                  <a:txBody>
                    <a:bodyPr/>
                    <a:lstStyle/>
                    <a:p>
                      <a:pPr algn="ctr">
                        <a:lnSpc>
                          <a:spcPct val="115000"/>
                        </a:lnSpc>
                        <a:spcAft>
                          <a:spcPts val="1000"/>
                        </a:spcAft>
                      </a:pPr>
                      <a:r>
                        <a:rPr lang="es-PY" sz="1100">
                          <a:effectLst/>
                        </a:rPr>
                        <a:t>Requisitos de Cumplimiento</a:t>
                      </a:r>
                      <a:endParaRPr lang="es-PY" sz="1100">
                        <a:effectLst/>
                        <a:latin typeface="Calibri"/>
                        <a:ea typeface="Calibri"/>
                        <a:cs typeface="Times New Roman"/>
                      </a:endParaRPr>
                    </a:p>
                  </a:txBody>
                  <a:tcPr marL="68580" marR="68580" marT="0" marB="0" anchor="ctr"/>
                </a:tc>
                <a:tc hMerge="1">
                  <a:txBody>
                    <a:bodyPr/>
                    <a:lstStyle/>
                    <a:p>
                      <a:endParaRPr lang="es-PY"/>
                    </a:p>
                  </a:txBody>
                  <a:tcPr/>
                </a:tc>
                <a:tc hMerge="1">
                  <a:txBody>
                    <a:bodyPr/>
                    <a:lstStyle/>
                    <a:p>
                      <a:endParaRPr lang="es-PY"/>
                    </a:p>
                  </a:txBody>
                  <a:tcPr/>
                </a:tc>
                <a:tc hMerge="1">
                  <a:txBody>
                    <a:bodyPr/>
                    <a:lstStyle/>
                    <a:p>
                      <a:endParaRPr lang="es-PY"/>
                    </a:p>
                  </a:txBody>
                  <a:tcPr/>
                </a:tc>
                <a:tc rowSpan="3">
                  <a:txBody>
                    <a:bodyPr/>
                    <a:lstStyle/>
                    <a:p>
                      <a:pPr algn="ctr">
                        <a:lnSpc>
                          <a:spcPct val="115000"/>
                        </a:lnSpc>
                        <a:spcAft>
                          <a:spcPts val="1000"/>
                        </a:spcAft>
                      </a:pPr>
                      <a:r>
                        <a:rPr lang="es-PY" sz="1100">
                          <a:effectLst/>
                        </a:rPr>
                        <a:t>Documentación requerida</a:t>
                      </a:r>
                      <a:endParaRPr lang="es-PY" sz="1100">
                        <a:effectLst/>
                        <a:latin typeface="Calibri"/>
                        <a:ea typeface="Calibri"/>
                        <a:cs typeface="Times New Roman"/>
                      </a:endParaRPr>
                    </a:p>
                  </a:txBody>
                  <a:tcPr marL="68580" marR="68580" marT="0" marB="0" anchor="ctr"/>
                </a:tc>
                <a:extLst>
                  <a:ext uri="{0D108BD9-81ED-4DB2-BD59-A6C34878D82A}">
                    <a16:rowId xmlns:a16="http://schemas.microsoft.com/office/drawing/2014/main" val="10000"/>
                  </a:ext>
                </a:extLst>
              </a:tr>
              <a:tr h="201126">
                <a:tc vMerge="1">
                  <a:txBody>
                    <a:bodyPr/>
                    <a:lstStyle/>
                    <a:p>
                      <a:endParaRPr lang="es-PY"/>
                    </a:p>
                  </a:txBody>
                  <a:tcPr/>
                </a:tc>
                <a:tc rowSpan="2">
                  <a:txBody>
                    <a:bodyPr/>
                    <a:lstStyle/>
                    <a:p>
                      <a:pPr algn="ctr">
                        <a:lnSpc>
                          <a:spcPct val="115000"/>
                        </a:lnSpc>
                        <a:spcAft>
                          <a:spcPts val="1000"/>
                        </a:spcAft>
                      </a:pPr>
                      <a:r>
                        <a:rPr lang="es-PY" sz="1100">
                          <a:effectLst/>
                        </a:rPr>
                        <a:t>Oferente Individual</a:t>
                      </a:r>
                      <a:endParaRPr lang="es-PY" sz="1100">
                        <a:effectLst/>
                        <a:latin typeface="Calibri"/>
                        <a:ea typeface="Calibri"/>
                        <a:cs typeface="Times New Roman"/>
                      </a:endParaRPr>
                    </a:p>
                  </a:txBody>
                  <a:tcPr marL="68580" marR="68580" marT="0" marB="0" anchor="ctr"/>
                </a:tc>
                <a:tc gridSpan="3">
                  <a:txBody>
                    <a:bodyPr/>
                    <a:lstStyle/>
                    <a:p>
                      <a:pPr algn="ctr">
                        <a:lnSpc>
                          <a:spcPct val="115000"/>
                        </a:lnSpc>
                        <a:spcAft>
                          <a:spcPts val="1000"/>
                        </a:spcAft>
                      </a:pPr>
                      <a:r>
                        <a:rPr lang="es-PY" sz="1100">
                          <a:effectLst/>
                        </a:rPr>
                        <a:t>Consorcios</a:t>
                      </a:r>
                      <a:endParaRPr lang="es-PY" sz="1100">
                        <a:effectLst/>
                        <a:latin typeface="Calibri"/>
                        <a:ea typeface="Calibri"/>
                        <a:cs typeface="Times New Roman"/>
                      </a:endParaRPr>
                    </a:p>
                  </a:txBody>
                  <a:tcPr marL="68580" marR="68580" marT="0" marB="0" anchor="ctr"/>
                </a:tc>
                <a:tc hMerge="1">
                  <a:txBody>
                    <a:bodyPr/>
                    <a:lstStyle/>
                    <a:p>
                      <a:endParaRPr lang="es-PY"/>
                    </a:p>
                  </a:txBody>
                  <a:tcPr/>
                </a:tc>
                <a:tc hMerge="1">
                  <a:txBody>
                    <a:bodyPr/>
                    <a:lstStyle/>
                    <a:p>
                      <a:endParaRPr lang="es-PY"/>
                    </a:p>
                  </a:txBody>
                  <a:tcPr/>
                </a:tc>
                <a:tc vMerge="1">
                  <a:txBody>
                    <a:bodyPr/>
                    <a:lstStyle/>
                    <a:p>
                      <a:endParaRPr lang="es-PY"/>
                    </a:p>
                  </a:txBody>
                  <a:tcPr/>
                </a:tc>
                <a:extLst>
                  <a:ext uri="{0D108BD9-81ED-4DB2-BD59-A6C34878D82A}">
                    <a16:rowId xmlns:a16="http://schemas.microsoft.com/office/drawing/2014/main" val="10001"/>
                  </a:ext>
                </a:extLst>
              </a:tr>
              <a:tr h="603378">
                <a:tc vMerge="1">
                  <a:txBody>
                    <a:bodyPr/>
                    <a:lstStyle/>
                    <a:p>
                      <a:endParaRPr lang="es-PY"/>
                    </a:p>
                  </a:txBody>
                  <a:tcPr/>
                </a:tc>
                <a:tc vMerge="1">
                  <a:txBody>
                    <a:bodyPr/>
                    <a:lstStyle/>
                    <a:p>
                      <a:endParaRPr lang="es-PY"/>
                    </a:p>
                  </a:txBody>
                  <a:tcPr/>
                </a:tc>
                <a:tc>
                  <a:txBody>
                    <a:bodyPr/>
                    <a:lstStyle/>
                    <a:p>
                      <a:pPr marL="17780" algn="ctr">
                        <a:lnSpc>
                          <a:spcPct val="115000"/>
                        </a:lnSpc>
                        <a:spcAft>
                          <a:spcPts val="1000"/>
                        </a:spcAft>
                      </a:pPr>
                      <a:r>
                        <a:rPr lang="es-PY" sz="1100">
                          <a:effectLst/>
                        </a:rPr>
                        <a:t>Todas las Partes Combinadas</a:t>
                      </a:r>
                      <a:endParaRPr lang="es-PY" sz="1100">
                        <a:effectLst/>
                        <a:latin typeface="Calibri"/>
                        <a:ea typeface="Calibri"/>
                        <a:cs typeface="Times New Roman"/>
                      </a:endParaRPr>
                    </a:p>
                  </a:txBody>
                  <a:tcPr marL="68580" marR="68580" marT="0" marB="0" anchor="ctr"/>
                </a:tc>
                <a:tc>
                  <a:txBody>
                    <a:bodyPr/>
                    <a:lstStyle/>
                    <a:p>
                      <a:pPr marL="17780" algn="ctr">
                        <a:lnSpc>
                          <a:spcPct val="115000"/>
                        </a:lnSpc>
                        <a:spcAft>
                          <a:spcPts val="1000"/>
                        </a:spcAft>
                      </a:pPr>
                      <a:r>
                        <a:rPr lang="es-PY" sz="1100">
                          <a:effectLst/>
                        </a:rPr>
                        <a:t>Cada Socio</a:t>
                      </a:r>
                      <a:endParaRPr lang="es-PY" sz="1100">
                        <a:effectLst/>
                        <a:latin typeface="Calibri"/>
                        <a:ea typeface="Calibri"/>
                        <a:cs typeface="Times New Roman"/>
                      </a:endParaRPr>
                    </a:p>
                  </a:txBody>
                  <a:tcPr marL="68580" marR="68580" marT="0" marB="0" anchor="ctr"/>
                </a:tc>
                <a:tc>
                  <a:txBody>
                    <a:bodyPr/>
                    <a:lstStyle/>
                    <a:p>
                      <a:pPr marL="17780" algn="ctr">
                        <a:lnSpc>
                          <a:spcPct val="115000"/>
                        </a:lnSpc>
                        <a:spcAft>
                          <a:spcPts val="1000"/>
                        </a:spcAft>
                      </a:pPr>
                      <a:r>
                        <a:rPr lang="es-PY" sz="1100">
                          <a:effectLst/>
                        </a:rPr>
                        <a:t>Socio Líder</a:t>
                      </a:r>
                      <a:endParaRPr lang="es-PY" sz="1100">
                        <a:effectLst/>
                        <a:latin typeface="Calibri"/>
                        <a:ea typeface="Calibri"/>
                        <a:cs typeface="Times New Roman"/>
                      </a:endParaRPr>
                    </a:p>
                  </a:txBody>
                  <a:tcPr marL="68580" marR="68580" marT="0" marB="0" anchor="ctr"/>
                </a:tc>
                <a:tc vMerge="1">
                  <a:txBody>
                    <a:bodyPr/>
                    <a:lstStyle/>
                    <a:p>
                      <a:endParaRPr lang="es-PY"/>
                    </a:p>
                  </a:txBody>
                  <a:tcPr/>
                </a:tc>
                <a:extLst>
                  <a:ext uri="{0D108BD9-81ED-4DB2-BD59-A6C34878D82A}">
                    <a16:rowId xmlns:a16="http://schemas.microsoft.com/office/drawing/2014/main" val="10002"/>
                  </a:ext>
                </a:extLst>
              </a:tr>
              <a:tr h="1748922">
                <a:tc>
                  <a:txBody>
                    <a:bodyPr/>
                    <a:lstStyle/>
                    <a:p>
                      <a:pPr marL="216000" lvl="0" indent="-216000" algn="l" fontAlgn="base">
                        <a:spcBef>
                          <a:spcPts val="1200"/>
                        </a:spcBef>
                        <a:spcAft>
                          <a:spcPts val="1200"/>
                        </a:spcAft>
                        <a:buFont typeface="Symbol"/>
                        <a:buChar char=""/>
                        <a:tabLst>
                          <a:tab pos="203835" algn="l"/>
                        </a:tabLst>
                      </a:pPr>
                      <a:r>
                        <a:rPr lang="es-MX" sz="1100" kern="1400" spc="-10" dirty="0">
                          <a:effectLst/>
                        </a:rPr>
                        <a:t>Coeficiente de Liquidez: Activo corriente / Pasivo Corriente debe ser igual o mayor a </a:t>
                      </a:r>
                      <a:r>
                        <a:rPr lang="es-ES_tradnl" sz="1100" kern="0" spc="-15" dirty="0">
                          <a:effectLst/>
                        </a:rPr>
                        <a:t>1 (uno). </a:t>
                      </a:r>
                      <a:r>
                        <a:rPr lang="es-MX" sz="1100" kern="1400" spc="-10" dirty="0">
                          <a:effectLst/>
                        </a:rPr>
                        <a:t>Esta información será extraída del Balance General correspondiente a los ejercicios fiscales cerrados, años 2019 y 2020.</a:t>
                      </a:r>
                      <a:endParaRPr lang="es-PY" sz="1200" kern="1400" dirty="0">
                        <a:effectLst/>
                        <a:latin typeface="Times New Roman"/>
                        <a:ea typeface="Times New Roman"/>
                        <a:cs typeface="Times New Roman"/>
                      </a:endParaRPr>
                    </a:p>
                  </a:txBody>
                  <a:tcPr marL="68580" marR="68580" marT="0" marB="0"/>
                </a:tc>
                <a:tc>
                  <a:txBody>
                    <a:bodyPr/>
                    <a:lstStyle/>
                    <a:p>
                      <a:pPr algn="just">
                        <a:lnSpc>
                          <a:spcPct val="115000"/>
                        </a:lnSpc>
                        <a:spcBef>
                          <a:spcPts val="1200"/>
                        </a:spcBef>
                        <a:spcAft>
                          <a:spcPts val="1200"/>
                        </a:spcAft>
                      </a:pPr>
                      <a:r>
                        <a:rPr lang="es-PY" sz="1100">
                          <a:effectLst/>
                        </a:rPr>
                        <a:t>Debe cumplir con el requisito. </a:t>
                      </a:r>
                    </a:p>
                    <a:p>
                      <a:pPr algn="just">
                        <a:lnSpc>
                          <a:spcPct val="115000"/>
                        </a:lnSpc>
                        <a:spcAft>
                          <a:spcPts val="1000"/>
                        </a:spcAft>
                      </a:pPr>
                      <a:r>
                        <a:rPr lang="es-PY" sz="1100">
                          <a:effectLst/>
                        </a:rPr>
                        <a:t> </a:t>
                      </a:r>
                      <a:endParaRPr lang="es-PY" sz="1100">
                        <a:effectLst/>
                        <a:latin typeface="Calibri"/>
                        <a:ea typeface="Calibri"/>
                        <a:cs typeface="Times New Roman"/>
                      </a:endParaRPr>
                    </a:p>
                  </a:txBody>
                  <a:tcPr marL="68580" marR="68580" marT="0" marB="0"/>
                </a:tc>
                <a:tc>
                  <a:txBody>
                    <a:bodyPr/>
                    <a:lstStyle/>
                    <a:p>
                      <a:pPr marL="16510" algn="just">
                        <a:lnSpc>
                          <a:spcPct val="115000"/>
                        </a:lnSpc>
                        <a:spcAft>
                          <a:spcPts val="1000"/>
                        </a:spcAft>
                      </a:pPr>
                      <a:r>
                        <a:rPr lang="es-PY" sz="1100">
                          <a:effectLst/>
                        </a:rPr>
                        <a:t> </a:t>
                      </a:r>
                      <a:endParaRPr lang="es-PY" sz="1100">
                        <a:effectLst/>
                        <a:latin typeface="Calibri"/>
                        <a:ea typeface="Calibri"/>
                        <a:cs typeface="Times New Roman"/>
                      </a:endParaRPr>
                    </a:p>
                  </a:txBody>
                  <a:tcPr marL="68580" marR="68580" marT="0" marB="0"/>
                </a:tc>
                <a:tc>
                  <a:txBody>
                    <a:bodyPr/>
                    <a:lstStyle/>
                    <a:p>
                      <a:pPr algn="just">
                        <a:lnSpc>
                          <a:spcPct val="115000"/>
                        </a:lnSpc>
                        <a:spcBef>
                          <a:spcPts val="1200"/>
                        </a:spcBef>
                        <a:spcAft>
                          <a:spcPts val="1200"/>
                        </a:spcAft>
                      </a:pPr>
                      <a:r>
                        <a:rPr lang="es-PY" sz="1100">
                          <a:effectLst/>
                        </a:rPr>
                        <a:t>Debe cumplir con el requisito. </a:t>
                      </a:r>
                    </a:p>
                    <a:p>
                      <a:pPr marL="16510" algn="just">
                        <a:lnSpc>
                          <a:spcPct val="115000"/>
                        </a:lnSpc>
                        <a:spcAft>
                          <a:spcPts val="1000"/>
                        </a:spcAft>
                      </a:pPr>
                      <a:r>
                        <a:rPr lang="es-PY" sz="1100">
                          <a:effectLst/>
                        </a:rPr>
                        <a:t> </a:t>
                      </a:r>
                      <a:endParaRPr lang="es-PY" sz="1100">
                        <a:effectLst/>
                        <a:latin typeface="Calibri"/>
                        <a:ea typeface="Calibri"/>
                        <a:cs typeface="Times New Roman"/>
                      </a:endParaRPr>
                    </a:p>
                  </a:txBody>
                  <a:tcPr marL="68580" marR="68580" marT="0" marB="0"/>
                </a:tc>
                <a:tc>
                  <a:txBody>
                    <a:bodyPr/>
                    <a:lstStyle/>
                    <a:p>
                      <a:pPr marL="16510" algn="just">
                        <a:lnSpc>
                          <a:spcPct val="115000"/>
                        </a:lnSpc>
                        <a:spcAft>
                          <a:spcPts val="1000"/>
                        </a:spcAft>
                      </a:pPr>
                      <a:r>
                        <a:rPr lang="es-PY" sz="1100">
                          <a:effectLst/>
                        </a:rPr>
                        <a:t> </a:t>
                      </a:r>
                      <a:endParaRPr lang="es-PY" sz="1100">
                        <a:effectLst/>
                        <a:latin typeface="Calibri"/>
                        <a:ea typeface="Calibri"/>
                        <a:cs typeface="Times New Roman"/>
                      </a:endParaRPr>
                    </a:p>
                  </a:txBody>
                  <a:tcPr marL="68580" marR="68580" marT="0" marB="0"/>
                </a:tc>
                <a:tc>
                  <a:txBody>
                    <a:bodyPr/>
                    <a:lstStyle/>
                    <a:p>
                      <a:pPr algn="l">
                        <a:lnSpc>
                          <a:spcPct val="115000"/>
                        </a:lnSpc>
                        <a:spcBef>
                          <a:spcPts val="600"/>
                        </a:spcBef>
                        <a:spcAft>
                          <a:spcPts val="600"/>
                        </a:spcAft>
                      </a:pPr>
                      <a:r>
                        <a:rPr lang="es-PY" sz="1100" dirty="0">
                          <a:effectLst/>
                        </a:rPr>
                        <a:t>Completar el Formulario y presentar los </a:t>
                      </a:r>
                      <a:r>
                        <a:rPr lang="es-MX" sz="1100" spc="-10" dirty="0">
                          <a:effectLst/>
                        </a:rPr>
                        <a:t>documentos que se indiquen en el pliego de bases y condiciones.</a:t>
                      </a:r>
                      <a:endParaRPr lang="es-PY"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r h="1609008">
                <a:tc>
                  <a:txBody>
                    <a:bodyPr/>
                    <a:lstStyle/>
                    <a:p>
                      <a:pPr marL="216000" lvl="0" indent="-216000" algn="l" fontAlgn="base">
                        <a:spcBef>
                          <a:spcPts val="1200"/>
                        </a:spcBef>
                        <a:spcAft>
                          <a:spcPts val="1200"/>
                        </a:spcAft>
                        <a:buFont typeface="Symbol"/>
                        <a:buChar char=""/>
                        <a:tabLst>
                          <a:tab pos="203835" algn="l"/>
                        </a:tabLst>
                      </a:pPr>
                      <a:r>
                        <a:rPr lang="es-MX" sz="1100" b="1" kern="1400" spc="-10" dirty="0">
                          <a:solidFill>
                            <a:schemeClr val="lt1"/>
                          </a:solidFill>
                          <a:effectLst/>
                          <a:latin typeface="+mn-lt"/>
                          <a:ea typeface="+mn-ea"/>
                          <a:cs typeface="+mn-cs"/>
                        </a:rPr>
                        <a:t>Coeficiente de Solvencia: Activo Total / Pasivo Total igual o mayor a </a:t>
                      </a:r>
                      <a:r>
                        <a:rPr lang="es-ES_tradnl" sz="1100" b="1" kern="1400" spc="-10" dirty="0">
                          <a:solidFill>
                            <a:schemeClr val="lt1"/>
                          </a:solidFill>
                          <a:effectLst/>
                          <a:latin typeface="+mn-lt"/>
                          <a:ea typeface="+mn-ea"/>
                          <a:cs typeface="+mn-cs"/>
                        </a:rPr>
                        <a:t>1,20</a:t>
                      </a:r>
                      <a:r>
                        <a:rPr lang="es-MX" sz="1100" b="1" kern="1400" spc="-10" dirty="0">
                          <a:solidFill>
                            <a:schemeClr val="lt1"/>
                          </a:solidFill>
                          <a:effectLst/>
                          <a:latin typeface="+mn-lt"/>
                          <a:ea typeface="+mn-ea"/>
                          <a:cs typeface="+mn-cs"/>
                        </a:rPr>
                        <a:t>. Esta información será extraída del Balance General correspondiente a los ejercicios fiscales cerrados, años 2019 y 2020.</a:t>
                      </a:r>
                      <a:endParaRPr lang="es-PY" sz="1100" b="1" kern="1400" spc="-10" dirty="0">
                        <a:solidFill>
                          <a:schemeClr val="lt1"/>
                        </a:solidFill>
                        <a:effectLst/>
                        <a:latin typeface="+mn-lt"/>
                        <a:ea typeface="+mn-ea"/>
                        <a:cs typeface="+mn-cs"/>
                      </a:endParaRPr>
                    </a:p>
                  </a:txBody>
                  <a:tcPr marL="68580" marR="68580" marT="0" marB="0"/>
                </a:tc>
                <a:tc>
                  <a:txBody>
                    <a:bodyPr/>
                    <a:lstStyle/>
                    <a:p>
                      <a:pPr algn="just">
                        <a:lnSpc>
                          <a:spcPct val="115000"/>
                        </a:lnSpc>
                        <a:spcBef>
                          <a:spcPts val="1200"/>
                        </a:spcBef>
                        <a:spcAft>
                          <a:spcPts val="1200"/>
                        </a:spcAft>
                      </a:pPr>
                      <a:r>
                        <a:rPr lang="es-PY" sz="1100" dirty="0">
                          <a:effectLst/>
                        </a:rPr>
                        <a:t>Debe cumplir con el requisito. </a:t>
                      </a:r>
                    </a:p>
                    <a:p>
                      <a:pPr algn="just">
                        <a:lnSpc>
                          <a:spcPct val="115000"/>
                        </a:lnSpc>
                        <a:spcAft>
                          <a:spcPts val="1000"/>
                        </a:spcAft>
                      </a:pPr>
                      <a:r>
                        <a:rPr lang="es-PY" sz="1100" dirty="0">
                          <a:effectLst/>
                        </a:rPr>
                        <a:t> </a:t>
                      </a:r>
                      <a:endParaRPr lang="es-PY" sz="1100" dirty="0">
                        <a:effectLst/>
                        <a:latin typeface="Calibri"/>
                        <a:ea typeface="Calibri"/>
                        <a:cs typeface="Times New Roman"/>
                      </a:endParaRPr>
                    </a:p>
                  </a:txBody>
                  <a:tcPr marL="68580" marR="68580" marT="0" marB="0"/>
                </a:tc>
                <a:tc>
                  <a:txBody>
                    <a:bodyPr/>
                    <a:lstStyle/>
                    <a:p>
                      <a:pPr marL="16510" algn="just">
                        <a:lnSpc>
                          <a:spcPct val="115000"/>
                        </a:lnSpc>
                        <a:spcAft>
                          <a:spcPts val="1000"/>
                        </a:spcAft>
                      </a:pPr>
                      <a:r>
                        <a:rPr lang="es-PY" sz="1100" dirty="0">
                          <a:effectLst/>
                        </a:rPr>
                        <a:t> </a:t>
                      </a:r>
                      <a:endParaRPr lang="es-PY" sz="1100" dirty="0">
                        <a:effectLst/>
                        <a:latin typeface="Calibri"/>
                        <a:ea typeface="Calibri"/>
                        <a:cs typeface="Times New Roman"/>
                      </a:endParaRPr>
                    </a:p>
                  </a:txBody>
                  <a:tcPr marL="68580" marR="68580" marT="0" marB="0"/>
                </a:tc>
                <a:tc>
                  <a:txBody>
                    <a:bodyPr/>
                    <a:lstStyle/>
                    <a:p>
                      <a:pPr algn="just">
                        <a:lnSpc>
                          <a:spcPct val="115000"/>
                        </a:lnSpc>
                        <a:spcBef>
                          <a:spcPts val="1200"/>
                        </a:spcBef>
                        <a:spcAft>
                          <a:spcPts val="1200"/>
                        </a:spcAft>
                      </a:pPr>
                      <a:r>
                        <a:rPr lang="es-PY" sz="1100" dirty="0">
                          <a:effectLst/>
                        </a:rPr>
                        <a:t>Debe cumplir con el requisito. </a:t>
                      </a:r>
                      <a:endParaRPr lang="es-PY" sz="1100" dirty="0">
                        <a:effectLst/>
                        <a:latin typeface="Calibri"/>
                        <a:ea typeface="Calibri"/>
                        <a:cs typeface="Times New Roman"/>
                      </a:endParaRPr>
                    </a:p>
                  </a:txBody>
                  <a:tcPr marL="68580" marR="68580" marT="0" marB="0"/>
                </a:tc>
                <a:tc>
                  <a:txBody>
                    <a:bodyPr/>
                    <a:lstStyle/>
                    <a:p>
                      <a:pPr marL="16510" algn="just">
                        <a:lnSpc>
                          <a:spcPct val="115000"/>
                        </a:lnSpc>
                        <a:spcAft>
                          <a:spcPts val="1000"/>
                        </a:spcAft>
                      </a:pPr>
                      <a:r>
                        <a:rPr lang="es-PY" sz="1100" dirty="0">
                          <a:effectLst/>
                        </a:rPr>
                        <a:t> </a:t>
                      </a:r>
                      <a:endParaRPr lang="es-PY" sz="1100" dirty="0">
                        <a:effectLst/>
                        <a:latin typeface="Calibri"/>
                        <a:ea typeface="Calibri"/>
                        <a:cs typeface="Times New Roman"/>
                      </a:endParaRPr>
                    </a:p>
                  </a:txBody>
                  <a:tcPr marL="68580" marR="68580" marT="0" marB="0"/>
                </a:tc>
                <a:tc>
                  <a:txBody>
                    <a:bodyPr/>
                    <a:lstStyle/>
                    <a:p>
                      <a:pPr algn="l">
                        <a:lnSpc>
                          <a:spcPct val="115000"/>
                        </a:lnSpc>
                        <a:spcBef>
                          <a:spcPts val="600"/>
                        </a:spcBef>
                        <a:spcAft>
                          <a:spcPts val="600"/>
                        </a:spcAft>
                      </a:pPr>
                      <a:r>
                        <a:rPr lang="es-PY" sz="1100" dirty="0">
                          <a:effectLst/>
                        </a:rPr>
                        <a:t>Completar el Formulario y presentar los </a:t>
                      </a:r>
                      <a:r>
                        <a:rPr lang="es-MX" sz="1100" spc="-10" dirty="0">
                          <a:effectLst/>
                        </a:rPr>
                        <a:t>documentos que se indiquen en el pliego de bases y condiciones.</a:t>
                      </a:r>
                      <a:endParaRPr lang="es-PY"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bl>
          </a:graphicData>
        </a:graphic>
      </p:graphicFrame>
      <p:sp>
        <p:nvSpPr>
          <p:cNvPr id="5" name="4 CuadroTexto"/>
          <p:cNvSpPr txBox="1"/>
          <p:nvPr/>
        </p:nvSpPr>
        <p:spPr>
          <a:xfrm>
            <a:off x="736336" y="8617"/>
            <a:ext cx="7606463" cy="430887"/>
          </a:xfrm>
          <a:prstGeom prst="rect">
            <a:avLst/>
          </a:prstGeom>
          <a:noFill/>
        </p:spPr>
        <p:txBody>
          <a:bodyPr wrap="square" rtlCol="0">
            <a:spAutoFit/>
          </a:bodyPr>
          <a:lstStyle/>
          <a:p>
            <a:r>
              <a:rPr lang="es-PY" sz="2200" b="1" dirty="0"/>
              <a:t>PLIEGO DE BASES  Y CONDICIONES</a:t>
            </a:r>
            <a:endParaRPr lang="es-ES" dirty="0"/>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44408" y="6147745"/>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7"/>
          <p:cNvSpPr/>
          <p:nvPr/>
        </p:nvSpPr>
        <p:spPr>
          <a:xfrm>
            <a:off x="323528" y="3205851"/>
            <a:ext cx="1944216" cy="648072"/>
          </a:xfrm>
          <a:prstGeom prst="rightArrow">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000" dirty="0">
                <a:solidFill>
                  <a:schemeClr val="tx1"/>
                </a:solidFill>
              </a:rPr>
              <a:t>3. REQUISITOS</a:t>
            </a:r>
          </a:p>
        </p:txBody>
      </p:sp>
      <p:cxnSp>
        <p:nvCxnSpPr>
          <p:cNvPr id="8" name="7 Conector recto"/>
          <p:cNvCxnSpPr/>
          <p:nvPr/>
        </p:nvCxnSpPr>
        <p:spPr>
          <a:xfrm>
            <a:off x="2267744" y="908720"/>
            <a:ext cx="0" cy="4464496"/>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3" name="12 Rectángulo"/>
          <p:cNvSpPr/>
          <p:nvPr/>
        </p:nvSpPr>
        <p:spPr>
          <a:xfrm>
            <a:off x="755538" y="439504"/>
            <a:ext cx="2526974" cy="369332"/>
          </a:xfrm>
          <a:prstGeom prst="rect">
            <a:avLst/>
          </a:prstGeom>
        </p:spPr>
        <p:txBody>
          <a:bodyPr wrap="none">
            <a:spAutoFit/>
          </a:bodyPr>
          <a:lstStyle/>
          <a:p>
            <a:pPr lvl="0"/>
            <a:r>
              <a:rPr lang="es-PY" b="1" dirty="0"/>
              <a:t>CAPACIDAD FINANCIERA</a:t>
            </a:r>
          </a:p>
        </p:txBody>
      </p:sp>
      <p:sp>
        <p:nvSpPr>
          <p:cNvPr id="2" name="1 Marcador de pie de página"/>
          <p:cNvSpPr>
            <a:spLocks noGrp="1"/>
          </p:cNvSpPr>
          <p:nvPr>
            <p:ph type="ftr" sz="quarter" idx="11"/>
          </p:nvPr>
        </p:nvSpPr>
        <p:spPr/>
        <p:txBody>
          <a:bodyPr/>
          <a:lstStyle/>
          <a:p>
            <a:r>
              <a:rPr lang="es-ES"/>
              <a:t>2</a:t>
            </a:r>
            <a:endParaRPr lang="es-PY" dirty="0"/>
          </a:p>
        </p:txBody>
      </p:sp>
    </p:spTree>
    <p:extLst>
      <p:ext uri="{BB962C8B-B14F-4D97-AF65-F5344CB8AC3E}">
        <p14:creationId xmlns:p14="http://schemas.microsoft.com/office/powerpoint/2010/main" val="284627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900" fill="hold"/>
                                        <p:tgtEl>
                                          <p:spTgt spid="7"/>
                                        </p:tgtEl>
                                        <p:attrNameLst>
                                          <p:attrName>ppt_x</p:attrName>
                                        </p:attrNameLst>
                                      </p:cBhvr>
                                      <p:tavLst>
                                        <p:tav tm="0">
                                          <p:val>
                                            <p:strVal val="0-#ppt_w/2"/>
                                          </p:val>
                                        </p:tav>
                                        <p:tav tm="100000">
                                          <p:val>
                                            <p:strVal val="#ppt_x"/>
                                          </p:val>
                                        </p:tav>
                                      </p:tavLst>
                                    </p:anim>
                                    <p:anim calcmode="lin" valueType="num">
                                      <p:cBhvr additive="base">
                                        <p:cTn id="8" dur="9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36336" y="8617"/>
            <a:ext cx="7606463" cy="430887"/>
          </a:xfrm>
          <a:prstGeom prst="rect">
            <a:avLst/>
          </a:prstGeom>
          <a:noFill/>
        </p:spPr>
        <p:txBody>
          <a:bodyPr wrap="square" rtlCol="0">
            <a:spAutoFit/>
          </a:bodyPr>
          <a:lstStyle/>
          <a:p>
            <a:r>
              <a:rPr lang="es-PY" sz="2200" b="1" dirty="0"/>
              <a:t>PLIEGO DE BASES  Y CONDICIONES</a:t>
            </a:r>
            <a:endParaRPr lang="es-ES" dirty="0"/>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44408" y="6147745"/>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7"/>
          <p:cNvSpPr/>
          <p:nvPr/>
        </p:nvSpPr>
        <p:spPr>
          <a:xfrm>
            <a:off x="323528" y="3205851"/>
            <a:ext cx="1944216" cy="648072"/>
          </a:xfrm>
          <a:prstGeom prst="rightArrow">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000" dirty="0">
                <a:solidFill>
                  <a:schemeClr val="tx1"/>
                </a:solidFill>
              </a:rPr>
              <a:t>3. REQUISITOS</a:t>
            </a:r>
          </a:p>
        </p:txBody>
      </p:sp>
      <p:cxnSp>
        <p:nvCxnSpPr>
          <p:cNvPr id="8" name="7 Conector recto"/>
          <p:cNvCxnSpPr/>
          <p:nvPr/>
        </p:nvCxnSpPr>
        <p:spPr>
          <a:xfrm>
            <a:off x="2267744" y="701988"/>
            <a:ext cx="0" cy="5247292"/>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3" name="12 Rectángulo"/>
          <p:cNvSpPr/>
          <p:nvPr/>
        </p:nvSpPr>
        <p:spPr>
          <a:xfrm>
            <a:off x="755538" y="332656"/>
            <a:ext cx="2526974" cy="369332"/>
          </a:xfrm>
          <a:prstGeom prst="rect">
            <a:avLst/>
          </a:prstGeom>
        </p:spPr>
        <p:txBody>
          <a:bodyPr wrap="none">
            <a:spAutoFit/>
          </a:bodyPr>
          <a:lstStyle/>
          <a:p>
            <a:pPr lvl="0"/>
            <a:r>
              <a:rPr lang="es-PY" b="1" dirty="0"/>
              <a:t>CAPACIDAD FINANCIERA</a:t>
            </a:r>
          </a:p>
        </p:txBody>
      </p:sp>
      <p:graphicFrame>
        <p:nvGraphicFramePr>
          <p:cNvPr id="4" name="3 Tabla"/>
          <p:cNvGraphicFramePr>
            <a:graphicFrameLocks noGrp="1"/>
          </p:cNvGraphicFramePr>
          <p:nvPr>
            <p:extLst>
              <p:ext uri="{D42A27DB-BD31-4B8C-83A1-F6EECF244321}">
                <p14:modId xmlns:p14="http://schemas.microsoft.com/office/powerpoint/2010/main" val="884357989"/>
              </p:ext>
            </p:extLst>
          </p:nvPr>
        </p:nvGraphicFramePr>
        <p:xfrm>
          <a:off x="2339751" y="673943"/>
          <a:ext cx="6003048" cy="5235919"/>
        </p:xfrm>
        <a:graphic>
          <a:graphicData uri="http://schemas.openxmlformats.org/drawingml/2006/table">
            <a:tbl>
              <a:tblPr firstRow="1" firstCol="1" bandRow="1">
                <a:tableStyleId>{5C22544A-7EE6-4342-B048-85BDC9FD1C3A}</a:tableStyleId>
              </a:tblPr>
              <a:tblGrid>
                <a:gridCol w="1842322">
                  <a:extLst>
                    <a:ext uri="{9D8B030D-6E8A-4147-A177-3AD203B41FA5}">
                      <a16:colId xmlns:a16="http://schemas.microsoft.com/office/drawing/2014/main" val="20000"/>
                    </a:ext>
                  </a:extLst>
                </a:gridCol>
                <a:gridCol w="753704">
                  <a:extLst>
                    <a:ext uri="{9D8B030D-6E8A-4147-A177-3AD203B41FA5}">
                      <a16:colId xmlns:a16="http://schemas.microsoft.com/office/drawing/2014/main" val="20001"/>
                    </a:ext>
                  </a:extLst>
                </a:gridCol>
                <a:gridCol w="932367">
                  <a:extLst>
                    <a:ext uri="{9D8B030D-6E8A-4147-A177-3AD203B41FA5}">
                      <a16:colId xmlns:a16="http://schemas.microsoft.com/office/drawing/2014/main" val="20002"/>
                    </a:ext>
                  </a:extLst>
                </a:gridCol>
                <a:gridCol w="658328">
                  <a:extLst>
                    <a:ext uri="{9D8B030D-6E8A-4147-A177-3AD203B41FA5}">
                      <a16:colId xmlns:a16="http://schemas.microsoft.com/office/drawing/2014/main" val="20003"/>
                    </a:ext>
                  </a:extLst>
                </a:gridCol>
                <a:gridCol w="709825">
                  <a:extLst>
                    <a:ext uri="{9D8B030D-6E8A-4147-A177-3AD203B41FA5}">
                      <a16:colId xmlns:a16="http://schemas.microsoft.com/office/drawing/2014/main" val="20004"/>
                    </a:ext>
                  </a:extLst>
                </a:gridCol>
                <a:gridCol w="1106502">
                  <a:extLst>
                    <a:ext uri="{9D8B030D-6E8A-4147-A177-3AD203B41FA5}">
                      <a16:colId xmlns:a16="http://schemas.microsoft.com/office/drawing/2014/main" val="20005"/>
                    </a:ext>
                  </a:extLst>
                </a:gridCol>
              </a:tblGrid>
              <a:tr h="176491">
                <a:tc rowSpan="3">
                  <a:txBody>
                    <a:bodyPr/>
                    <a:lstStyle/>
                    <a:p>
                      <a:pPr marL="21590" algn="ctr">
                        <a:lnSpc>
                          <a:spcPct val="115000"/>
                        </a:lnSpc>
                        <a:spcAft>
                          <a:spcPts val="1000"/>
                        </a:spcAft>
                      </a:pPr>
                      <a:r>
                        <a:rPr lang="es-PY" sz="1100" dirty="0">
                          <a:effectLst/>
                        </a:rPr>
                        <a:t>Requisitos Mínimos</a:t>
                      </a:r>
                      <a:endParaRPr lang="es-PY" sz="1100" dirty="0">
                        <a:effectLst/>
                        <a:latin typeface="Calibri"/>
                        <a:ea typeface="Calibri"/>
                        <a:cs typeface="Times New Roman"/>
                      </a:endParaRPr>
                    </a:p>
                  </a:txBody>
                  <a:tcPr marL="68580" marR="68580" marT="0" marB="0" anchor="ctr"/>
                </a:tc>
                <a:tc gridSpan="4">
                  <a:txBody>
                    <a:bodyPr/>
                    <a:lstStyle/>
                    <a:p>
                      <a:pPr algn="ctr">
                        <a:lnSpc>
                          <a:spcPct val="115000"/>
                        </a:lnSpc>
                        <a:spcAft>
                          <a:spcPts val="1000"/>
                        </a:spcAft>
                      </a:pPr>
                      <a:r>
                        <a:rPr lang="es-PY" sz="1100">
                          <a:effectLst/>
                        </a:rPr>
                        <a:t>Requisitos de Cumplimiento</a:t>
                      </a:r>
                      <a:endParaRPr lang="es-PY" sz="1100">
                        <a:effectLst/>
                        <a:latin typeface="Calibri"/>
                        <a:ea typeface="Calibri"/>
                        <a:cs typeface="Times New Roman"/>
                      </a:endParaRPr>
                    </a:p>
                  </a:txBody>
                  <a:tcPr marL="68580" marR="68580" marT="0" marB="0" anchor="ctr"/>
                </a:tc>
                <a:tc hMerge="1">
                  <a:txBody>
                    <a:bodyPr/>
                    <a:lstStyle/>
                    <a:p>
                      <a:endParaRPr lang="es-PY"/>
                    </a:p>
                  </a:txBody>
                  <a:tcPr/>
                </a:tc>
                <a:tc hMerge="1">
                  <a:txBody>
                    <a:bodyPr/>
                    <a:lstStyle/>
                    <a:p>
                      <a:endParaRPr lang="es-PY"/>
                    </a:p>
                  </a:txBody>
                  <a:tcPr/>
                </a:tc>
                <a:tc hMerge="1">
                  <a:txBody>
                    <a:bodyPr/>
                    <a:lstStyle/>
                    <a:p>
                      <a:endParaRPr lang="es-PY"/>
                    </a:p>
                  </a:txBody>
                  <a:tcPr/>
                </a:tc>
                <a:tc rowSpan="3">
                  <a:txBody>
                    <a:bodyPr/>
                    <a:lstStyle/>
                    <a:p>
                      <a:pPr algn="ctr">
                        <a:lnSpc>
                          <a:spcPct val="115000"/>
                        </a:lnSpc>
                        <a:spcAft>
                          <a:spcPts val="1000"/>
                        </a:spcAft>
                      </a:pPr>
                      <a:r>
                        <a:rPr lang="es-PY" sz="1100" dirty="0">
                          <a:effectLst/>
                        </a:rPr>
                        <a:t>Documentación requerida</a:t>
                      </a:r>
                      <a:endParaRPr lang="es-PY" sz="1100"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0"/>
                  </a:ext>
                </a:extLst>
              </a:tr>
              <a:tr h="176491">
                <a:tc vMerge="1">
                  <a:txBody>
                    <a:bodyPr/>
                    <a:lstStyle/>
                    <a:p>
                      <a:endParaRPr lang="es-PY"/>
                    </a:p>
                  </a:txBody>
                  <a:tcPr/>
                </a:tc>
                <a:tc rowSpan="2">
                  <a:txBody>
                    <a:bodyPr/>
                    <a:lstStyle/>
                    <a:p>
                      <a:pPr algn="ctr">
                        <a:lnSpc>
                          <a:spcPct val="115000"/>
                        </a:lnSpc>
                        <a:spcAft>
                          <a:spcPts val="1000"/>
                        </a:spcAft>
                      </a:pPr>
                      <a:r>
                        <a:rPr lang="es-PY" sz="1100">
                          <a:effectLst/>
                        </a:rPr>
                        <a:t>Oferente Individual</a:t>
                      </a:r>
                      <a:endParaRPr lang="es-PY" sz="1100">
                        <a:effectLst/>
                        <a:latin typeface="Calibri"/>
                        <a:ea typeface="Calibri"/>
                        <a:cs typeface="Times New Roman"/>
                      </a:endParaRPr>
                    </a:p>
                  </a:txBody>
                  <a:tcPr marL="68580" marR="68580" marT="0" marB="0" anchor="ctr"/>
                </a:tc>
                <a:tc gridSpan="3">
                  <a:txBody>
                    <a:bodyPr/>
                    <a:lstStyle/>
                    <a:p>
                      <a:pPr algn="ctr">
                        <a:lnSpc>
                          <a:spcPct val="115000"/>
                        </a:lnSpc>
                        <a:spcAft>
                          <a:spcPts val="1000"/>
                        </a:spcAft>
                      </a:pPr>
                      <a:r>
                        <a:rPr lang="es-PY" sz="1100">
                          <a:effectLst/>
                        </a:rPr>
                        <a:t>Consorcios</a:t>
                      </a:r>
                      <a:endParaRPr lang="es-PY" sz="1100">
                        <a:effectLst/>
                        <a:latin typeface="Calibri"/>
                        <a:ea typeface="Calibri"/>
                        <a:cs typeface="Times New Roman"/>
                      </a:endParaRPr>
                    </a:p>
                  </a:txBody>
                  <a:tcPr marL="68580" marR="68580" marT="0" marB="0" anchor="ctr"/>
                </a:tc>
                <a:tc hMerge="1">
                  <a:txBody>
                    <a:bodyPr/>
                    <a:lstStyle/>
                    <a:p>
                      <a:endParaRPr lang="es-PY"/>
                    </a:p>
                  </a:txBody>
                  <a:tcPr/>
                </a:tc>
                <a:tc hMerge="1">
                  <a:txBody>
                    <a:bodyPr/>
                    <a:lstStyle/>
                    <a:p>
                      <a:endParaRPr lang="es-PY"/>
                    </a:p>
                  </a:txBody>
                  <a:tcPr/>
                </a:tc>
                <a:tc vMerge="1">
                  <a:txBody>
                    <a:bodyPr/>
                    <a:lstStyle/>
                    <a:p>
                      <a:endParaRPr lang="es-PY"/>
                    </a:p>
                  </a:txBody>
                  <a:tcPr/>
                </a:tc>
                <a:extLst>
                  <a:ext uri="{0D108BD9-81ED-4DB2-BD59-A6C34878D82A}">
                    <a16:rowId xmlns:a16="http://schemas.microsoft.com/office/drawing/2014/main" val="10001"/>
                  </a:ext>
                </a:extLst>
              </a:tr>
              <a:tr h="736483">
                <a:tc vMerge="1">
                  <a:txBody>
                    <a:bodyPr/>
                    <a:lstStyle/>
                    <a:p>
                      <a:endParaRPr lang="es-PY"/>
                    </a:p>
                  </a:txBody>
                  <a:tcPr/>
                </a:tc>
                <a:tc vMerge="1">
                  <a:txBody>
                    <a:bodyPr/>
                    <a:lstStyle/>
                    <a:p>
                      <a:endParaRPr lang="es-PY"/>
                    </a:p>
                  </a:txBody>
                  <a:tcPr/>
                </a:tc>
                <a:tc>
                  <a:txBody>
                    <a:bodyPr/>
                    <a:lstStyle/>
                    <a:p>
                      <a:pPr marL="17780" algn="ctr">
                        <a:lnSpc>
                          <a:spcPct val="115000"/>
                        </a:lnSpc>
                        <a:spcAft>
                          <a:spcPts val="1000"/>
                        </a:spcAft>
                      </a:pPr>
                      <a:r>
                        <a:rPr lang="es-PY" sz="1100">
                          <a:effectLst/>
                        </a:rPr>
                        <a:t>Todas las Partes Combinadas</a:t>
                      </a:r>
                      <a:endParaRPr lang="es-PY" sz="1100">
                        <a:effectLst/>
                        <a:latin typeface="Calibri"/>
                        <a:ea typeface="Calibri"/>
                        <a:cs typeface="Times New Roman"/>
                      </a:endParaRPr>
                    </a:p>
                  </a:txBody>
                  <a:tcPr marL="68580" marR="68580" marT="0" marB="0" anchor="ctr"/>
                </a:tc>
                <a:tc>
                  <a:txBody>
                    <a:bodyPr/>
                    <a:lstStyle/>
                    <a:p>
                      <a:pPr marL="17780" algn="ctr">
                        <a:lnSpc>
                          <a:spcPct val="115000"/>
                        </a:lnSpc>
                        <a:spcAft>
                          <a:spcPts val="1000"/>
                        </a:spcAft>
                      </a:pPr>
                      <a:r>
                        <a:rPr lang="es-PY" sz="1100">
                          <a:effectLst/>
                        </a:rPr>
                        <a:t>Cada Socio</a:t>
                      </a:r>
                      <a:endParaRPr lang="es-PY" sz="1100">
                        <a:effectLst/>
                        <a:latin typeface="Calibri"/>
                        <a:ea typeface="Calibri"/>
                        <a:cs typeface="Times New Roman"/>
                      </a:endParaRPr>
                    </a:p>
                  </a:txBody>
                  <a:tcPr marL="68580" marR="68580" marT="0" marB="0" anchor="ctr"/>
                </a:tc>
                <a:tc>
                  <a:txBody>
                    <a:bodyPr/>
                    <a:lstStyle/>
                    <a:p>
                      <a:pPr marL="17780" algn="ctr">
                        <a:lnSpc>
                          <a:spcPct val="115000"/>
                        </a:lnSpc>
                        <a:spcAft>
                          <a:spcPts val="1000"/>
                        </a:spcAft>
                      </a:pPr>
                      <a:r>
                        <a:rPr lang="es-PY" sz="1100">
                          <a:effectLst/>
                        </a:rPr>
                        <a:t>Socio Líder</a:t>
                      </a:r>
                      <a:endParaRPr lang="es-PY" sz="1100">
                        <a:effectLst/>
                        <a:latin typeface="Calibri"/>
                        <a:ea typeface="Calibri"/>
                        <a:cs typeface="Times New Roman"/>
                      </a:endParaRPr>
                    </a:p>
                  </a:txBody>
                  <a:tcPr marL="68580" marR="68580" marT="0" marB="0" anchor="ctr"/>
                </a:tc>
                <a:tc vMerge="1">
                  <a:txBody>
                    <a:bodyPr/>
                    <a:lstStyle/>
                    <a:p>
                      <a:endParaRPr lang="es-PY"/>
                    </a:p>
                  </a:txBody>
                  <a:tcPr/>
                </a:tc>
                <a:extLst>
                  <a:ext uri="{0D108BD9-81ED-4DB2-BD59-A6C34878D82A}">
                    <a16:rowId xmlns:a16="http://schemas.microsoft.com/office/drawing/2014/main" val="10002"/>
                  </a:ext>
                </a:extLst>
              </a:tr>
              <a:tr h="411386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s-MX" sz="950" b="1" kern="1400" spc="-10" dirty="0">
                          <a:solidFill>
                            <a:schemeClr val="lt1"/>
                          </a:solidFill>
                          <a:effectLst/>
                          <a:latin typeface="+mn-lt"/>
                          <a:ea typeface="+mn-ea"/>
                          <a:cs typeface="+mn-cs"/>
                        </a:rPr>
                        <a:t>Demostrar que posee o que tiene acceso a suficientes activos líquidos, activos reales libres de gravámenes, líneas de crédito y otros medios financieros (independientemente de cualquier anticipo estipulado en el contrato) para cumplir los requisitos en materia de flujo de fondos para la construcción exigidos para el o los contratos en caso de suspensión, reanudación de faenas u otros retrasos en los pagos.</a:t>
                      </a:r>
                    </a:p>
                    <a:p>
                      <a:pPr marL="0" marR="0" lvl="0" indent="0" algn="l" defTabSz="914400" rtl="0" eaLnBrk="1" fontAlgn="base" latinLnBrk="0" hangingPunct="1">
                        <a:lnSpc>
                          <a:spcPct val="100000"/>
                        </a:lnSpc>
                        <a:spcBef>
                          <a:spcPts val="0"/>
                        </a:spcBef>
                        <a:spcAft>
                          <a:spcPts val="0"/>
                        </a:spcAft>
                        <a:buClrTx/>
                        <a:buSzTx/>
                        <a:buFontTx/>
                        <a:buNone/>
                        <a:tabLst/>
                        <a:defRPr/>
                      </a:pPr>
                      <a:r>
                        <a:rPr lang="es-MX" sz="950" b="1" kern="1400" spc="-10" dirty="0">
                          <a:solidFill>
                            <a:schemeClr val="lt1"/>
                          </a:solidFill>
                          <a:effectLst/>
                          <a:latin typeface="+mn-lt"/>
                          <a:ea typeface="+mn-ea"/>
                          <a:cs typeface="+mn-cs"/>
                        </a:rPr>
                        <a:t>El mínimo de activos líquidos y/o acceso a créditos libres de otros compromisos contractuales del adjudicatario será para cubrir la sumatoria de (a) + (b):</a:t>
                      </a:r>
                    </a:p>
                    <a:p>
                      <a:pPr marL="0" marR="0" lvl="0" indent="0" algn="l" defTabSz="914400" rtl="0" eaLnBrk="1" fontAlgn="base" latinLnBrk="0" hangingPunct="1">
                        <a:lnSpc>
                          <a:spcPct val="100000"/>
                        </a:lnSpc>
                        <a:spcBef>
                          <a:spcPts val="0"/>
                        </a:spcBef>
                        <a:spcAft>
                          <a:spcPts val="0"/>
                        </a:spcAft>
                        <a:buClrTx/>
                        <a:buSzTx/>
                        <a:buFontTx/>
                        <a:buNone/>
                        <a:tabLst/>
                        <a:defRPr/>
                      </a:pPr>
                      <a:r>
                        <a:rPr lang="es-MX" sz="950" b="1" kern="1400" spc="-10" dirty="0">
                          <a:solidFill>
                            <a:schemeClr val="lt1"/>
                          </a:solidFill>
                          <a:effectLst/>
                          <a:latin typeface="+mn-lt"/>
                          <a:ea typeface="+mn-ea"/>
                          <a:cs typeface="+mn-cs"/>
                        </a:rPr>
                        <a:t>a) Los requerimientos de Flujo de Efectivo deberán ser igual o mayor al quince por ciento (15%) del monto de cada lote ofertado.</a:t>
                      </a:r>
                    </a:p>
                    <a:p>
                      <a:pPr marL="0" marR="0" lvl="0" indent="0" algn="l" defTabSz="914400" rtl="0" eaLnBrk="1" fontAlgn="base" latinLnBrk="0" hangingPunct="1">
                        <a:lnSpc>
                          <a:spcPct val="100000"/>
                        </a:lnSpc>
                        <a:spcBef>
                          <a:spcPts val="0"/>
                        </a:spcBef>
                        <a:spcAft>
                          <a:spcPts val="0"/>
                        </a:spcAft>
                        <a:buClrTx/>
                        <a:buSzTx/>
                        <a:buFontTx/>
                        <a:buNone/>
                        <a:tabLst/>
                        <a:defRPr/>
                      </a:pPr>
                      <a:r>
                        <a:rPr lang="es-MX" sz="950" b="1" kern="1400" spc="-10" dirty="0">
                          <a:solidFill>
                            <a:schemeClr val="lt1"/>
                          </a:solidFill>
                          <a:effectLst/>
                          <a:latin typeface="+mn-lt"/>
                          <a:ea typeface="+mn-ea"/>
                          <a:cs typeface="+mn-cs"/>
                        </a:rPr>
                        <a:t>b) Los requerimientos de Flujo de Efectivo para los Compromisos Contractuales Actuales (CCA) indicados en el Formulario CCA.</a:t>
                      </a:r>
                      <a:endParaRPr lang="es-PY" sz="1100" b="1" kern="1400" spc="-10" dirty="0">
                        <a:solidFill>
                          <a:schemeClr val="lt1"/>
                        </a:solidFill>
                        <a:effectLst/>
                        <a:latin typeface="+mn-lt"/>
                        <a:ea typeface="+mn-ea"/>
                        <a:cs typeface="+mn-cs"/>
                      </a:endParaRPr>
                    </a:p>
                    <a:p>
                      <a:pPr lvl="0" fontAlgn="base"/>
                      <a:endParaRPr lang="es-PY" sz="1100" b="1" kern="1400" spc="-10" dirty="0">
                        <a:solidFill>
                          <a:schemeClr val="lt1"/>
                        </a:solidFill>
                        <a:effectLst/>
                        <a:latin typeface="+mn-lt"/>
                        <a:ea typeface="+mn-ea"/>
                        <a:cs typeface="+mn-cs"/>
                      </a:endParaRPr>
                    </a:p>
                  </a:txBody>
                  <a:tcPr marL="68580" marR="68580" marT="0" marB="0"/>
                </a:tc>
                <a:tc>
                  <a:txBody>
                    <a:bodyPr/>
                    <a:lstStyle/>
                    <a:p>
                      <a:pPr algn="l">
                        <a:lnSpc>
                          <a:spcPct val="115000"/>
                        </a:lnSpc>
                        <a:spcBef>
                          <a:spcPts val="1200"/>
                        </a:spcBef>
                        <a:spcAft>
                          <a:spcPts val="1200"/>
                        </a:spcAft>
                      </a:pPr>
                      <a:r>
                        <a:rPr lang="es-PY" sz="1100" dirty="0">
                          <a:effectLst/>
                          <a:latin typeface="Calibri"/>
                          <a:ea typeface="Times New Roman"/>
                          <a:cs typeface="Calibri"/>
                        </a:rPr>
                        <a:t>Debe cumplir con el requisito. </a:t>
                      </a:r>
                      <a:endParaRPr lang="es-PY" sz="1100" dirty="0">
                        <a:effectLst/>
                        <a:latin typeface="Calibri"/>
                        <a:ea typeface="Calibri"/>
                        <a:cs typeface="Times New Roman"/>
                      </a:endParaRPr>
                    </a:p>
                    <a:p>
                      <a:pPr algn="l">
                        <a:lnSpc>
                          <a:spcPct val="115000"/>
                        </a:lnSpc>
                        <a:spcBef>
                          <a:spcPts val="1200"/>
                        </a:spcBef>
                        <a:spcAft>
                          <a:spcPts val="1200"/>
                        </a:spcAft>
                      </a:pPr>
                      <a:r>
                        <a:rPr lang="es-PY" sz="1100" dirty="0">
                          <a:effectLst/>
                          <a:latin typeface="Calibri"/>
                          <a:ea typeface="Times New Roman"/>
                          <a:cs typeface="Calibri"/>
                        </a:rPr>
                        <a:t> </a:t>
                      </a:r>
                      <a:endParaRPr lang="es-PY" sz="1100" dirty="0">
                        <a:effectLst/>
                        <a:latin typeface="Calibri"/>
                        <a:ea typeface="Calibri"/>
                        <a:cs typeface="Times New Roman"/>
                      </a:endParaRPr>
                    </a:p>
                  </a:txBody>
                  <a:tcPr marL="68580" marR="68580" marT="0" marB="0"/>
                </a:tc>
                <a:tc>
                  <a:txBody>
                    <a:bodyPr/>
                    <a:lstStyle/>
                    <a:p>
                      <a:pPr algn="l">
                        <a:lnSpc>
                          <a:spcPct val="115000"/>
                        </a:lnSpc>
                        <a:spcBef>
                          <a:spcPts val="1200"/>
                        </a:spcBef>
                        <a:spcAft>
                          <a:spcPts val="1200"/>
                        </a:spcAft>
                      </a:pPr>
                      <a:r>
                        <a:rPr lang="es-PY" sz="1100" dirty="0">
                          <a:effectLst/>
                          <a:latin typeface="Calibri"/>
                          <a:ea typeface="Times New Roman"/>
                          <a:cs typeface="Calibri"/>
                        </a:rPr>
                        <a:t>Deben cumplir con el requisito</a:t>
                      </a:r>
                      <a:endParaRPr lang="es-PY" sz="1100" dirty="0">
                        <a:effectLst/>
                        <a:latin typeface="Calibri"/>
                        <a:ea typeface="Calibri"/>
                        <a:cs typeface="Times New Roman"/>
                      </a:endParaRPr>
                    </a:p>
                    <a:p>
                      <a:pPr marL="16510" algn="l">
                        <a:lnSpc>
                          <a:spcPct val="115000"/>
                        </a:lnSpc>
                        <a:spcAft>
                          <a:spcPts val="1000"/>
                        </a:spcAft>
                      </a:pPr>
                      <a:r>
                        <a:rPr lang="es-PY" sz="1100" dirty="0">
                          <a:effectLst/>
                          <a:latin typeface="Calibri"/>
                          <a:ea typeface="Times New Roman"/>
                          <a:cs typeface="Calibri"/>
                        </a:rPr>
                        <a:t> </a:t>
                      </a:r>
                      <a:endParaRPr lang="es-PY" sz="1100" dirty="0">
                        <a:effectLst/>
                        <a:latin typeface="Calibri"/>
                        <a:ea typeface="Calibri"/>
                        <a:cs typeface="Times New Roman"/>
                      </a:endParaRPr>
                    </a:p>
                  </a:txBody>
                  <a:tcPr marL="68580" marR="68580" marT="0" marB="0"/>
                </a:tc>
                <a:tc>
                  <a:txBody>
                    <a:bodyPr/>
                    <a:lstStyle/>
                    <a:p>
                      <a:pPr algn="l">
                        <a:lnSpc>
                          <a:spcPct val="115000"/>
                        </a:lnSpc>
                        <a:spcAft>
                          <a:spcPts val="1000"/>
                        </a:spcAft>
                      </a:pPr>
                      <a:r>
                        <a:rPr lang="es-MX" sz="1100" spc="-10" dirty="0">
                          <a:effectLst/>
                          <a:latin typeface="Calibri"/>
                          <a:ea typeface="Times New Roman"/>
                          <a:cs typeface="Calibri"/>
                        </a:rPr>
                        <a:t>Debe cumplir por lo menos con el </a:t>
                      </a:r>
                      <a:r>
                        <a:rPr lang="es-ES_tradnl" sz="1100" i="1" spc="-15" dirty="0">
                          <a:effectLst/>
                          <a:latin typeface="Calibri"/>
                          <a:ea typeface="Times New Roman"/>
                          <a:cs typeface="Calibri"/>
                        </a:rPr>
                        <a:t>25% </a:t>
                      </a:r>
                      <a:r>
                        <a:rPr lang="es-MX" sz="1100" spc="-10" dirty="0">
                          <a:effectLst/>
                          <a:latin typeface="Calibri"/>
                          <a:ea typeface="Times New Roman"/>
                          <a:cs typeface="Calibri"/>
                        </a:rPr>
                        <a:t>del requisito mínimo</a:t>
                      </a:r>
                      <a:endParaRPr lang="es-PY" sz="1100" dirty="0">
                        <a:effectLst/>
                        <a:latin typeface="Calibri"/>
                        <a:ea typeface="Calibri"/>
                        <a:cs typeface="Times New Roman"/>
                      </a:endParaRPr>
                    </a:p>
                  </a:txBody>
                  <a:tcPr marL="68580" marR="68580" marT="0" marB="0"/>
                </a:tc>
                <a:tc>
                  <a:txBody>
                    <a:bodyPr/>
                    <a:lstStyle/>
                    <a:p>
                      <a:pPr algn="l">
                        <a:lnSpc>
                          <a:spcPct val="115000"/>
                        </a:lnSpc>
                        <a:spcAft>
                          <a:spcPts val="1000"/>
                        </a:spcAft>
                      </a:pPr>
                      <a:r>
                        <a:rPr lang="es-MX" sz="1100" spc="-10" dirty="0">
                          <a:effectLst/>
                          <a:latin typeface="Calibri"/>
                          <a:ea typeface="Times New Roman"/>
                          <a:cs typeface="Calibri"/>
                        </a:rPr>
                        <a:t>Debe cumplir por lo menos con el </a:t>
                      </a:r>
                      <a:r>
                        <a:rPr lang="es-ES_tradnl" sz="1100" i="1" spc="-15" dirty="0">
                          <a:effectLst/>
                          <a:latin typeface="Calibri"/>
                          <a:ea typeface="Times New Roman"/>
                          <a:cs typeface="Calibri"/>
                        </a:rPr>
                        <a:t>40% </a:t>
                      </a:r>
                      <a:r>
                        <a:rPr lang="es-MX" sz="1100" spc="-10" dirty="0">
                          <a:effectLst/>
                          <a:latin typeface="Calibri"/>
                          <a:ea typeface="Times New Roman"/>
                          <a:cs typeface="Calibri"/>
                        </a:rPr>
                        <a:t>del requisito mínimo</a:t>
                      </a:r>
                      <a:endParaRPr lang="es-PY" sz="1100" dirty="0">
                        <a:effectLst/>
                        <a:latin typeface="Calibri"/>
                        <a:ea typeface="Calibri"/>
                        <a:cs typeface="Times New Roman"/>
                      </a:endParaRPr>
                    </a:p>
                  </a:txBody>
                  <a:tcPr marL="68580" marR="68580" marT="0" marB="0"/>
                </a:tc>
                <a:tc>
                  <a:txBody>
                    <a:bodyPr/>
                    <a:lstStyle/>
                    <a:p>
                      <a:pPr algn="l">
                        <a:lnSpc>
                          <a:spcPct val="115000"/>
                        </a:lnSpc>
                        <a:spcAft>
                          <a:spcPts val="1000"/>
                        </a:spcAft>
                      </a:pPr>
                      <a:r>
                        <a:rPr lang="es-PY" sz="1100" dirty="0">
                          <a:effectLst/>
                          <a:latin typeface="Calibri"/>
                          <a:ea typeface="Times New Roman"/>
                          <a:cs typeface="Calibri"/>
                        </a:rPr>
                        <a:t>Completar el </a:t>
                      </a:r>
                      <a:r>
                        <a:rPr lang="es-PY" sz="1100" b="0" dirty="0">
                          <a:effectLst/>
                          <a:latin typeface="Calibri"/>
                          <a:ea typeface="Times New Roman"/>
                          <a:cs typeface="Calibri"/>
                        </a:rPr>
                        <a:t>Formulario y </a:t>
                      </a:r>
                      <a:r>
                        <a:rPr lang="es-PY" sz="1100" dirty="0">
                          <a:effectLst/>
                          <a:latin typeface="Calibri"/>
                          <a:ea typeface="Times New Roman"/>
                          <a:cs typeface="Calibri"/>
                        </a:rPr>
                        <a:t>presentar los documentos probatorios que se indiquen </a:t>
                      </a:r>
                      <a:r>
                        <a:rPr lang="es-MX" sz="1100" spc="-10" dirty="0">
                          <a:effectLst/>
                          <a:latin typeface="Calibri"/>
                          <a:ea typeface="Times New Roman"/>
                          <a:cs typeface="Calibri"/>
                        </a:rPr>
                        <a:t>en el pliego de bases y condiciones.</a:t>
                      </a:r>
                      <a:endParaRPr lang="es-PY" sz="1100" dirty="0">
                        <a:effectLst/>
                        <a:latin typeface="Calibri"/>
                        <a:ea typeface="Calibri"/>
                        <a:cs typeface="Times New Roman"/>
                      </a:endParaRPr>
                    </a:p>
                    <a:p>
                      <a:pPr algn="l">
                        <a:lnSpc>
                          <a:spcPct val="115000"/>
                        </a:lnSpc>
                        <a:spcBef>
                          <a:spcPts val="1200"/>
                        </a:spcBef>
                        <a:spcAft>
                          <a:spcPts val="1200"/>
                        </a:spcAft>
                      </a:pPr>
                      <a:r>
                        <a:rPr lang="es-PY" sz="1100" dirty="0">
                          <a:effectLst/>
                          <a:latin typeface="Calibri"/>
                          <a:ea typeface="Times New Roman"/>
                          <a:cs typeface="Calibri"/>
                        </a:rPr>
                        <a:t> </a:t>
                      </a:r>
                      <a:endParaRPr lang="es-PY"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bl>
          </a:graphicData>
        </a:graphic>
      </p:graphicFrame>
      <p:sp>
        <p:nvSpPr>
          <p:cNvPr id="2" name="1 Marcador de pie de página"/>
          <p:cNvSpPr>
            <a:spLocks noGrp="1"/>
          </p:cNvSpPr>
          <p:nvPr>
            <p:ph type="ftr" sz="quarter" idx="11"/>
          </p:nvPr>
        </p:nvSpPr>
        <p:spPr/>
        <p:txBody>
          <a:bodyPr/>
          <a:lstStyle/>
          <a:p>
            <a:r>
              <a:rPr lang="es-ES"/>
              <a:t>3</a:t>
            </a:r>
            <a:endParaRPr lang="es-PY" dirty="0"/>
          </a:p>
        </p:txBody>
      </p:sp>
    </p:spTree>
    <p:extLst>
      <p:ext uri="{BB962C8B-B14F-4D97-AF65-F5344CB8AC3E}">
        <p14:creationId xmlns:p14="http://schemas.microsoft.com/office/powerpoint/2010/main" val="3085390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900" fill="hold"/>
                                        <p:tgtEl>
                                          <p:spTgt spid="7"/>
                                        </p:tgtEl>
                                        <p:attrNameLst>
                                          <p:attrName>ppt_x</p:attrName>
                                        </p:attrNameLst>
                                      </p:cBhvr>
                                      <p:tavLst>
                                        <p:tav tm="0">
                                          <p:val>
                                            <p:strVal val="0-#ppt_w/2"/>
                                          </p:val>
                                        </p:tav>
                                        <p:tav tm="100000">
                                          <p:val>
                                            <p:strVal val="#ppt_x"/>
                                          </p:val>
                                        </p:tav>
                                      </p:tavLst>
                                    </p:anim>
                                    <p:anim calcmode="lin" valueType="num">
                                      <p:cBhvr additive="base">
                                        <p:cTn id="8" dur="9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11 Tabla"/>
          <p:cNvGraphicFramePr>
            <a:graphicFrameLocks noGrp="1"/>
          </p:cNvGraphicFramePr>
          <p:nvPr>
            <p:extLst>
              <p:ext uri="{D42A27DB-BD31-4B8C-83A1-F6EECF244321}">
                <p14:modId xmlns:p14="http://schemas.microsoft.com/office/powerpoint/2010/main" val="377458001"/>
              </p:ext>
            </p:extLst>
          </p:nvPr>
        </p:nvGraphicFramePr>
        <p:xfrm>
          <a:off x="2339752" y="1127971"/>
          <a:ext cx="5616622" cy="4533277"/>
        </p:xfrm>
        <a:graphic>
          <a:graphicData uri="http://schemas.openxmlformats.org/drawingml/2006/table">
            <a:tbl>
              <a:tblPr firstRow="1" firstCol="1" bandRow="1">
                <a:tableStyleId>{5C22544A-7EE6-4342-B048-85BDC9FD1C3A}</a:tableStyleId>
              </a:tblPr>
              <a:tblGrid>
                <a:gridCol w="1709331">
                  <a:extLst>
                    <a:ext uri="{9D8B030D-6E8A-4147-A177-3AD203B41FA5}">
                      <a16:colId xmlns:a16="http://schemas.microsoft.com/office/drawing/2014/main" val="20000"/>
                    </a:ext>
                  </a:extLst>
                </a:gridCol>
                <a:gridCol w="654565">
                  <a:extLst>
                    <a:ext uri="{9D8B030D-6E8A-4147-A177-3AD203B41FA5}">
                      <a16:colId xmlns:a16="http://schemas.microsoft.com/office/drawing/2014/main" val="20001"/>
                    </a:ext>
                  </a:extLst>
                </a:gridCol>
                <a:gridCol w="814186">
                  <a:extLst>
                    <a:ext uri="{9D8B030D-6E8A-4147-A177-3AD203B41FA5}">
                      <a16:colId xmlns:a16="http://schemas.microsoft.com/office/drawing/2014/main" val="20002"/>
                    </a:ext>
                  </a:extLst>
                </a:gridCol>
                <a:gridCol w="732653">
                  <a:extLst>
                    <a:ext uri="{9D8B030D-6E8A-4147-A177-3AD203B41FA5}">
                      <a16:colId xmlns:a16="http://schemas.microsoft.com/office/drawing/2014/main" val="20003"/>
                    </a:ext>
                  </a:extLst>
                </a:gridCol>
                <a:gridCol w="732653">
                  <a:extLst>
                    <a:ext uri="{9D8B030D-6E8A-4147-A177-3AD203B41FA5}">
                      <a16:colId xmlns:a16="http://schemas.microsoft.com/office/drawing/2014/main" val="20004"/>
                    </a:ext>
                  </a:extLst>
                </a:gridCol>
                <a:gridCol w="973234">
                  <a:extLst>
                    <a:ext uri="{9D8B030D-6E8A-4147-A177-3AD203B41FA5}">
                      <a16:colId xmlns:a16="http://schemas.microsoft.com/office/drawing/2014/main" val="20005"/>
                    </a:ext>
                  </a:extLst>
                </a:gridCol>
              </a:tblGrid>
              <a:tr h="136551">
                <a:tc rowSpan="3">
                  <a:txBody>
                    <a:bodyPr/>
                    <a:lstStyle/>
                    <a:p>
                      <a:pPr algn="ctr">
                        <a:lnSpc>
                          <a:spcPct val="115000"/>
                        </a:lnSpc>
                        <a:spcAft>
                          <a:spcPts val="1000"/>
                        </a:spcAft>
                      </a:pPr>
                      <a:r>
                        <a:rPr lang="es-PY" sz="800" dirty="0">
                          <a:effectLst/>
                        </a:rPr>
                        <a:t>Requisitos Mínimos</a:t>
                      </a:r>
                      <a:endParaRPr lang="es-PY" sz="800" dirty="0">
                        <a:effectLst/>
                        <a:latin typeface="Calibri"/>
                        <a:ea typeface="Calibri"/>
                        <a:cs typeface="Times New Roman"/>
                      </a:endParaRPr>
                    </a:p>
                  </a:txBody>
                  <a:tcPr marL="48575" marR="48575" marT="0" marB="0" anchor="ctr"/>
                </a:tc>
                <a:tc gridSpan="4">
                  <a:txBody>
                    <a:bodyPr/>
                    <a:lstStyle/>
                    <a:p>
                      <a:pPr algn="ctr">
                        <a:lnSpc>
                          <a:spcPct val="115000"/>
                        </a:lnSpc>
                        <a:spcAft>
                          <a:spcPts val="1000"/>
                        </a:spcAft>
                      </a:pPr>
                      <a:r>
                        <a:rPr lang="es-PY" sz="800">
                          <a:effectLst/>
                        </a:rPr>
                        <a:t>Requisitos de Cumplimiento</a:t>
                      </a:r>
                      <a:endParaRPr lang="es-PY" sz="800">
                        <a:effectLst/>
                        <a:latin typeface="Calibri"/>
                        <a:ea typeface="Calibri"/>
                        <a:cs typeface="Times New Roman"/>
                      </a:endParaRPr>
                    </a:p>
                  </a:txBody>
                  <a:tcPr marL="48575" marR="48575" marT="0" marB="0" anchor="ctr"/>
                </a:tc>
                <a:tc hMerge="1">
                  <a:txBody>
                    <a:bodyPr/>
                    <a:lstStyle/>
                    <a:p>
                      <a:endParaRPr lang="es-PY"/>
                    </a:p>
                  </a:txBody>
                  <a:tcPr/>
                </a:tc>
                <a:tc hMerge="1">
                  <a:txBody>
                    <a:bodyPr/>
                    <a:lstStyle/>
                    <a:p>
                      <a:endParaRPr lang="es-PY"/>
                    </a:p>
                  </a:txBody>
                  <a:tcPr/>
                </a:tc>
                <a:tc hMerge="1">
                  <a:txBody>
                    <a:bodyPr/>
                    <a:lstStyle/>
                    <a:p>
                      <a:endParaRPr lang="es-PY"/>
                    </a:p>
                  </a:txBody>
                  <a:tcPr/>
                </a:tc>
                <a:tc rowSpan="3">
                  <a:txBody>
                    <a:bodyPr/>
                    <a:lstStyle/>
                    <a:p>
                      <a:pPr algn="ctr">
                        <a:lnSpc>
                          <a:spcPct val="115000"/>
                        </a:lnSpc>
                        <a:spcAft>
                          <a:spcPts val="1000"/>
                        </a:spcAft>
                      </a:pPr>
                      <a:r>
                        <a:rPr lang="es-PY" sz="800" dirty="0">
                          <a:effectLst/>
                        </a:rPr>
                        <a:t>Documentación requerida</a:t>
                      </a:r>
                      <a:endParaRPr lang="es-PY" sz="800" dirty="0">
                        <a:effectLst/>
                        <a:latin typeface="Calibri"/>
                        <a:ea typeface="Calibri"/>
                        <a:cs typeface="Times New Roman"/>
                      </a:endParaRPr>
                    </a:p>
                  </a:txBody>
                  <a:tcPr marL="48575" marR="48575" marT="0" marB="0" anchor="ctr"/>
                </a:tc>
                <a:extLst>
                  <a:ext uri="{0D108BD9-81ED-4DB2-BD59-A6C34878D82A}">
                    <a16:rowId xmlns:a16="http://schemas.microsoft.com/office/drawing/2014/main" val="10000"/>
                  </a:ext>
                </a:extLst>
              </a:tr>
              <a:tr h="136551">
                <a:tc vMerge="1">
                  <a:txBody>
                    <a:bodyPr/>
                    <a:lstStyle/>
                    <a:p>
                      <a:endParaRPr lang="es-PY"/>
                    </a:p>
                  </a:txBody>
                  <a:tcPr/>
                </a:tc>
                <a:tc rowSpan="2">
                  <a:txBody>
                    <a:bodyPr/>
                    <a:lstStyle/>
                    <a:p>
                      <a:pPr algn="ctr">
                        <a:lnSpc>
                          <a:spcPct val="115000"/>
                        </a:lnSpc>
                        <a:spcAft>
                          <a:spcPts val="1000"/>
                        </a:spcAft>
                      </a:pPr>
                      <a:r>
                        <a:rPr lang="es-PY" sz="800">
                          <a:effectLst/>
                        </a:rPr>
                        <a:t>Oferente Individual</a:t>
                      </a:r>
                      <a:endParaRPr lang="es-PY" sz="800">
                        <a:effectLst/>
                        <a:latin typeface="Calibri"/>
                        <a:ea typeface="Calibri"/>
                        <a:cs typeface="Times New Roman"/>
                      </a:endParaRPr>
                    </a:p>
                  </a:txBody>
                  <a:tcPr marL="48575" marR="48575" marT="0" marB="0" anchor="ctr"/>
                </a:tc>
                <a:tc gridSpan="3">
                  <a:txBody>
                    <a:bodyPr/>
                    <a:lstStyle/>
                    <a:p>
                      <a:pPr algn="ctr">
                        <a:lnSpc>
                          <a:spcPct val="115000"/>
                        </a:lnSpc>
                        <a:spcAft>
                          <a:spcPts val="1000"/>
                        </a:spcAft>
                      </a:pPr>
                      <a:r>
                        <a:rPr lang="es-PY" sz="800" dirty="0">
                          <a:effectLst/>
                        </a:rPr>
                        <a:t>Consorcios</a:t>
                      </a:r>
                      <a:endParaRPr lang="es-PY" sz="800" dirty="0">
                        <a:effectLst/>
                        <a:latin typeface="Calibri"/>
                        <a:ea typeface="Calibri"/>
                        <a:cs typeface="Times New Roman"/>
                      </a:endParaRPr>
                    </a:p>
                  </a:txBody>
                  <a:tcPr marL="48575" marR="48575" marT="0" marB="0" anchor="ctr"/>
                </a:tc>
                <a:tc hMerge="1">
                  <a:txBody>
                    <a:bodyPr/>
                    <a:lstStyle/>
                    <a:p>
                      <a:endParaRPr lang="es-PY"/>
                    </a:p>
                  </a:txBody>
                  <a:tcPr/>
                </a:tc>
                <a:tc hMerge="1">
                  <a:txBody>
                    <a:bodyPr/>
                    <a:lstStyle/>
                    <a:p>
                      <a:endParaRPr lang="es-PY"/>
                    </a:p>
                  </a:txBody>
                  <a:tcPr/>
                </a:tc>
                <a:tc vMerge="1">
                  <a:txBody>
                    <a:bodyPr/>
                    <a:lstStyle/>
                    <a:p>
                      <a:endParaRPr lang="es-PY"/>
                    </a:p>
                  </a:txBody>
                  <a:tcPr/>
                </a:tc>
                <a:extLst>
                  <a:ext uri="{0D108BD9-81ED-4DB2-BD59-A6C34878D82A}">
                    <a16:rowId xmlns:a16="http://schemas.microsoft.com/office/drawing/2014/main" val="10001"/>
                  </a:ext>
                </a:extLst>
              </a:tr>
              <a:tr h="409652">
                <a:tc vMerge="1">
                  <a:txBody>
                    <a:bodyPr/>
                    <a:lstStyle/>
                    <a:p>
                      <a:endParaRPr lang="es-PY"/>
                    </a:p>
                  </a:txBody>
                  <a:tcPr/>
                </a:tc>
                <a:tc vMerge="1">
                  <a:txBody>
                    <a:bodyPr/>
                    <a:lstStyle/>
                    <a:p>
                      <a:endParaRPr lang="es-PY"/>
                    </a:p>
                  </a:txBody>
                  <a:tcPr/>
                </a:tc>
                <a:tc>
                  <a:txBody>
                    <a:bodyPr/>
                    <a:lstStyle/>
                    <a:p>
                      <a:pPr marL="17780" algn="ctr">
                        <a:lnSpc>
                          <a:spcPct val="115000"/>
                        </a:lnSpc>
                        <a:spcAft>
                          <a:spcPts val="1000"/>
                        </a:spcAft>
                      </a:pPr>
                      <a:r>
                        <a:rPr lang="es-PY" sz="800">
                          <a:effectLst/>
                        </a:rPr>
                        <a:t>Todas las Partes Combinadas</a:t>
                      </a:r>
                      <a:endParaRPr lang="es-PY" sz="800">
                        <a:effectLst/>
                        <a:latin typeface="Calibri"/>
                        <a:ea typeface="Calibri"/>
                        <a:cs typeface="Times New Roman"/>
                      </a:endParaRPr>
                    </a:p>
                  </a:txBody>
                  <a:tcPr marL="48575" marR="48575" marT="0" marB="0" anchor="ctr"/>
                </a:tc>
                <a:tc>
                  <a:txBody>
                    <a:bodyPr/>
                    <a:lstStyle/>
                    <a:p>
                      <a:pPr marL="17780" algn="ctr">
                        <a:lnSpc>
                          <a:spcPct val="115000"/>
                        </a:lnSpc>
                        <a:spcAft>
                          <a:spcPts val="1000"/>
                        </a:spcAft>
                      </a:pPr>
                      <a:r>
                        <a:rPr lang="es-PY" sz="800">
                          <a:effectLst/>
                        </a:rPr>
                        <a:t>Cada Socio</a:t>
                      </a:r>
                      <a:endParaRPr lang="es-PY" sz="800">
                        <a:effectLst/>
                        <a:latin typeface="Calibri"/>
                        <a:ea typeface="Calibri"/>
                        <a:cs typeface="Times New Roman"/>
                      </a:endParaRPr>
                    </a:p>
                  </a:txBody>
                  <a:tcPr marL="48575" marR="48575" marT="0" marB="0" anchor="ctr"/>
                </a:tc>
                <a:tc>
                  <a:txBody>
                    <a:bodyPr/>
                    <a:lstStyle/>
                    <a:p>
                      <a:pPr marL="17780" algn="ctr">
                        <a:lnSpc>
                          <a:spcPct val="115000"/>
                        </a:lnSpc>
                        <a:spcAft>
                          <a:spcPts val="1000"/>
                        </a:spcAft>
                      </a:pPr>
                      <a:r>
                        <a:rPr lang="es-PY" sz="800">
                          <a:effectLst/>
                        </a:rPr>
                        <a:t>Socio Líder</a:t>
                      </a:r>
                      <a:endParaRPr lang="es-PY" sz="800">
                        <a:effectLst/>
                        <a:latin typeface="Calibri"/>
                        <a:ea typeface="Calibri"/>
                        <a:cs typeface="Times New Roman"/>
                      </a:endParaRPr>
                    </a:p>
                  </a:txBody>
                  <a:tcPr marL="48575" marR="48575" marT="0" marB="0" anchor="ctr"/>
                </a:tc>
                <a:tc vMerge="1">
                  <a:txBody>
                    <a:bodyPr/>
                    <a:lstStyle/>
                    <a:p>
                      <a:endParaRPr lang="es-PY"/>
                    </a:p>
                  </a:txBody>
                  <a:tcPr/>
                </a:tc>
                <a:extLst>
                  <a:ext uri="{0D108BD9-81ED-4DB2-BD59-A6C34878D82A}">
                    <a16:rowId xmlns:a16="http://schemas.microsoft.com/office/drawing/2014/main" val="10002"/>
                  </a:ext>
                </a:extLst>
              </a:tr>
              <a:tr h="3843209">
                <a:tc>
                  <a:txBody>
                    <a:bodyPr/>
                    <a:lstStyle/>
                    <a:p>
                      <a:pPr marL="0" lvl="0" indent="0" algn="l" fontAlgn="base">
                        <a:spcBef>
                          <a:spcPts val="1200"/>
                        </a:spcBef>
                        <a:spcAft>
                          <a:spcPts val="0"/>
                        </a:spcAft>
                        <a:buSzPts val="1000"/>
                        <a:buFont typeface="Symbol"/>
                        <a:buNone/>
                        <a:tabLst>
                          <a:tab pos="201930" algn="l"/>
                        </a:tabLst>
                      </a:pPr>
                      <a:endParaRPr lang="es-MX" sz="800" kern="1400" spc="-10" dirty="0">
                        <a:effectLst/>
                      </a:endParaRPr>
                    </a:p>
                    <a:p>
                      <a:pPr marL="0" lvl="0" indent="0" algn="l" fontAlgn="base">
                        <a:spcBef>
                          <a:spcPts val="0"/>
                        </a:spcBef>
                        <a:spcAft>
                          <a:spcPts val="0"/>
                        </a:spcAft>
                        <a:buSzPts val="1000"/>
                        <a:buFont typeface="Symbol"/>
                        <a:buNone/>
                        <a:tabLst>
                          <a:tab pos="201930" algn="l"/>
                        </a:tabLst>
                      </a:pPr>
                      <a:r>
                        <a:rPr lang="es-MX" sz="800" kern="1400" spc="-10" dirty="0">
                          <a:effectLst/>
                        </a:rPr>
                        <a:t>Haber generado, durante los mejores cinco (5) años de los últimos diez (10) años, en promedio un volumen anual de facturación igual o superior al cincuenta por ciento (</a:t>
                      </a:r>
                      <a:r>
                        <a:rPr lang="es-ES_tradnl" sz="800" kern="0" spc="-15" dirty="0">
                          <a:effectLst/>
                        </a:rPr>
                        <a:t>50 %) del monto de la Oferta.</a:t>
                      </a:r>
                      <a:endParaRPr lang="es-PY" sz="800" kern="1400" dirty="0">
                        <a:effectLst/>
                      </a:endParaRPr>
                    </a:p>
                    <a:p>
                      <a:pPr marL="24130" algn="just" fontAlgn="base">
                        <a:spcBef>
                          <a:spcPts val="1200"/>
                        </a:spcBef>
                        <a:spcAft>
                          <a:spcPts val="0"/>
                        </a:spcAft>
                        <a:tabLst>
                          <a:tab pos="201930" algn="l"/>
                        </a:tabLst>
                      </a:pPr>
                      <a:r>
                        <a:rPr lang="es-MX" sz="800" kern="1400" dirty="0">
                          <a:effectLst/>
                        </a:rPr>
                        <a:t> </a:t>
                      </a:r>
                      <a:endParaRPr lang="es-PY" sz="800" kern="1400" dirty="0">
                        <a:effectLst/>
                      </a:endParaRPr>
                    </a:p>
                    <a:p>
                      <a:pPr algn="l">
                        <a:lnSpc>
                          <a:spcPct val="115000"/>
                        </a:lnSpc>
                        <a:spcAft>
                          <a:spcPts val="1000"/>
                        </a:spcAft>
                      </a:pPr>
                      <a:r>
                        <a:rPr lang="es-MX" sz="800" kern="1400" spc="-10" dirty="0">
                          <a:effectLst/>
                        </a:rPr>
                        <a:t>Promedio de Volumen Anual de Facturación (PVAF) = (F Año 1 + F Año 2 + F Año 3 + F Año 4 + F Año 5) dividido 5.  </a:t>
                      </a:r>
                      <a:endParaRPr lang="es-PY" sz="800" dirty="0">
                        <a:effectLst/>
                      </a:endParaRPr>
                    </a:p>
                    <a:p>
                      <a:pPr algn="l">
                        <a:lnSpc>
                          <a:spcPct val="115000"/>
                        </a:lnSpc>
                        <a:spcAft>
                          <a:spcPts val="1000"/>
                        </a:spcAft>
                      </a:pPr>
                      <a:r>
                        <a:rPr lang="es-MX" sz="800" kern="1400" spc="-10" dirty="0">
                          <a:effectLst/>
                        </a:rPr>
                        <a:t>Para el cálculo del Volumen Anual de facturación, en caso de empresas que hayan participado de Consorcios, serán considerados válidos, en la misma proporción de su  participación en los mismos, los balances del consorcio. Deberá ser presentada evidencia documentada que demuestre fehacientemente la proporción de la participación del Oferente en el consorcio (Escrituras de Constitución del Consorcio).</a:t>
                      </a:r>
                    </a:p>
                    <a:p>
                      <a:pPr algn="l">
                        <a:lnSpc>
                          <a:spcPct val="115000"/>
                        </a:lnSpc>
                        <a:spcAft>
                          <a:spcPts val="1000"/>
                        </a:spcAft>
                      </a:pPr>
                      <a:r>
                        <a:rPr lang="es-MX" sz="800" kern="1400" spc="-10" dirty="0">
                          <a:effectLst/>
                        </a:rPr>
                        <a:t>(*)</a:t>
                      </a:r>
                      <a:endParaRPr lang="es-PY" sz="800" dirty="0">
                        <a:effectLst/>
                        <a:latin typeface="Calibri"/>
                        <a:ea typeface="Calibri"/>
                        <a:cs typeface="Times New Roman"/>
                      </a:endParaRPr>
                    </a:p>
                  </a:txBody>
                  <a:tcPr marL="48575" marR="48575" marT="0" marB="0"/>
                </a:tc>
                <a:tc>
                  <a:txBody>
                    <a:bodyPr/>
                    <a:lstStyle/>
                    <a:p>
                      <a:pPr algn="l">
                        <a:lnSpc>
                          <a:spcPct val="115000"/>
                        </a:lnSpc>
                        <a:spcAft>
                          <a:spcPts val="1000"/>
                        </a:spcAft>
                      </a:pPr>
                      <a:r>
                        <a:rPr lang="es-PY" sz="800" dirty="0">
                          <a:effectLst/>
                        </a:rPr>
                        <a:t>Debe cumplir con el requisito. </a:t>
                      </a:r>
                    </a:p>
                    <a:p>
                      <a:pPr algn="l">
                        <a:lnSpc>
                          <a:spcPct val="115000"/>
                        </a:lnSpc>
                        <a:spcAft>
                          <a:spcPts val="1000"/>
                        </a:spcAft>
                      </a:pPr>
                      <a:r>
                        <a:rPr lang="es-PY" sz="800" dirty="0">
                          <a:effectLst/>
                        </a:rPr>
                        <a:t> </a:t>
                      </a:r>
                      <a:endParaRPr lang="es-PY" sz="800" dirty="0">
                        <a:effectLst/>
                        <a:latin typeface="Calibri"/>
                        <a:ea typeface="Calibri"/>
                        <a:cs typeface="Times New Roman"/>
                      </a:endParaRPr>
                    </a:p>
                  </a:txBody>
                  <a:tcPr marL="48575" marR="48575" marT="0" marB="0"/>
                </a:tc>
                <a:tc>
                  <a:txBody>
                    <a:bodyPr/>
                    <a:lstStyle/>
                    <a:p>
                      <a:pPr algn="l">
                        <a:lnSpc>
                          <a:spcPct val="115000"/>
                        </a:lnSpc>
                        <a:spcAft>
                          <a:spcPts val="1000"/>
                        </a:spcAft>
                      </a:pPr>
                      <a:r>
                        <a:rPr lang="es-PY" sz="800" dirty="0">
                          <a:effectLst/>
                        </a:rPr>
                        <a:t>Deben cumplir con el requisito. </a:t>
                      </a:r>
                    </a:p>
                    <a:p>
                      <a:pPr marL="16510" algn="l">
                        <a:lnSpc>
                          <a:spcPct val="115000"/>
                        </a:lnSpc>
                        <a:spcAft>
                          <a:spcPts val="1000"/>
                        </a:spcAft>
                      </a:pPr>
                      <a:r>
                        <a:rPr lang="es-PY" sz="800" dirty="0">
                          <a:effectLst/>
                        </a:rPr>
                        <a:t> </a:t>
                      </a:r>
                      <a:endParaRPr lang="es-PY" sz="800" dirty="0">
                        <a:effectLst/>
                        <a:latin typeface="Calibri"/>
                        <a:ea typeface="Calibri"/>
                        <a:cs typeface="Times New Roman"/>
                      </a:endParaRPr>
                    </a:p>
                  </a:txBody>
                  <a:tcPr marL="48575" marR="48575" marT="0" marB="0"/>
                </a:tc>
                <a:tc>
                  <a:txBody>
                    <a:bodyPr/>
                    <a:lstStyle/>
                    <a:p>
                      <a:pPr algn="l">
                        <a:lnSpc>
                          <a:spcPct val="115000"/>
                        </a:lnSpc>
                        <a:spcAft>
                          <a:spcPts val="1000"/>
                        </a:spcAft>
                      </a:pPr>
                      <a:r>
                        <a:rPr lang="es-MX" sz="800" spc="-10" dirty="0">
                          <a:effectLst/>
                        </a:rPr>
                        <a:t>Debe cumplir por lo menos con el </a:t>
                      </a:r>
                      <a:r>
                        <a:rPr lang="es-ES_tradnl" sz="800" spc="-15" dirty="0">
                          <a:effectLst/>
                        </a:rPr>
                        <a:t>25% </a:t>
                      </a:r>
                      <a:r>
                        <a:rPr lang="es-MX" sz="800" spc="-10" dirty="0">
                          <a:effectLst/>
                        </a:rPr>
                        <a:t>de los requisitos mínimos requeridos.</a:t>
                      </a:r>
                      <a:endParaRPr lang="es-PY" sz="800" dirty="0">
                        <a:effectLst/>
                        <a:latin typeface="Calibri"/>
                        <a:ea typeface="Calibri"/>
                        <a:cs typeface="Times New Roman"/>
                      </a:endParaRPr>
                    </a:p>
                  </a:txBody>
                  <a:tcPr marL="48575" marR="48575" marT="0" marB="0"/>
                </a:tc>
                <a:tc>
                  <a:txBody>
                    <a:bodyPr/>
                    <a:lstStyle/>
                    <a:p>
                      <a:pPr algn="l">
                        <a:lnSpc>
                          <a:spcPct val="115000"/>
                        </a:lnSpc>
                        <a:spcAft>
                          <a:spcPts val="1000"/>
                        </a:spcAft>
                      </a:pPr>
                      <a:r>
                        <a:rPr lang="es-MX" sz="800" spc="-10" dirty="0">
                          <a:effectLst/>
                        </a:rPr>
                        <a:t>Debe cumplir por lo menos con el </a:t>
                      </a:r>
                      <a:r>
                        <a:rPr lang="es-ES_tradnl" sz="800" spc="-15" dirty="0">
                          <a:effectLst/>
                        </a:rPr>
                        <a:t>40% </a:t>
                      </a:r>
                      <a:r>
                        <a:rPr lang="es-MX" sz="800" spc="-10" dirty="0">
                          <a:effectLst/>
                        </a:rPr>
                        <a:t>de los requisitos mínimos requeridos.</a:t>
                      </a:r>
                      <a:endParaRPr lang="es-PY" sz="800" dirty="0">
                        <a:effectLst/>
                        <a:latin typeface="Calibri"/>
                        <a:ea typeface="Calibri"/>
                        <a:cs typeface="Times New Roman"/>
                      </a:endParaRPr>
                    </a:p>
                  </a:txBody>
                  <a:tcPr marL="48575" marR="48575" marT="0" marB="0"/>
                </a:tc>
                <a:tc>
                  <a:txBody>
                    <a:bodyPr/>
                    <a:lstStyle/>
                    <a:p>
                      <a:pPr algn="l">
                        <a:lnSpc>
                          <a:spcPct val="115000"/>
                        </a:lnSpc>
                        <a:spcAft>
                          <a:spcPts val="1000"/>
                        </a:spcAft>
                      </a:pPr>
                      <a:r>
                        <a:rPr lang="es-PY" sz="800" dirty="0">
                          <a:effectLst/>
                        </a:rPr>
                        <a:t>Completar los Formularios</a:t>
                      </a:r>
                      <a:r>
                        <a:rPr lang="es-PY" sz="800" baseline="0" dirty="0">
                          <a:effectLst/>
                        </a:rPr>
                        <a:t> </a:t>
                      </a:r>
                      <a:r>
                        <a:rPr lang="es-PY" sz="800" dirty="0">
                          <a:effectLst/>
                        </a:rPr>
                        <a:t>y presentar los documentos probatorios que se indiquen en </a:t>
                      </a:r>
                      <a:r>
                        <a:rPr lang="es-MX" sz="800" spc="-10" dirty="0">
                          <a:effectLst/>
                        </a:rPr>
                        <a:t>el pliego de bases y condiciones</a:t>
                      </a:r>
                      <a:r>
                        <a:rPr lang="es-PY" sz="800" dirty="0">
                          <a:effectLst/>
                        </a:rPr>
                        <a:t>.</a:t>
                      </a:r>
                    </a:p>
                    <a:p>
                      <a:pPr algn="l">
                        <a:lnSpc>
                          <a:spcPct val="115000"/>
                        </a:lnSpc>
                        <a:spcAft>
                          <a:spcPts val="1000"/>
                        </a:spcAft>
                      </a:pPr>
                      <a:r>
                        <a:rPr lang="es-PY" sz="800" dirty="0">
                          <a:effectLst/>
                        </a:rPr>
                        <a:t> </a:t>
                      </a:r>
                      <a:endParaRPr lang="es-PY" sz="800" dirty="0">
                        <a:effectLst/>
                        <a:latin typeface="Calibri"/>
                        <a:ea typeface="Calibri"/>
                        <a:cs typeface="Times New Roman"/>
                      </a:endParaRPr>
                    </a:p>
                  </a:txBody>
                  <a:tcPr marL="48575" marR="48575" marT="0" marB="0"/>
                </a:tc>
                <a:extLst>
                  <a:ext uri="{0D108BD9-81ED-4DB2-BD59-A6C34878D82A}">
                    <a16:rowId xmlns:a16="http://schemas.microsoft.com/office/drawing/2014/main" val="10003"/>
                  </a:ext>
                </a:extLst>
              </a:tr>
            </a:tbl>
          </a:graphicData>
        </a:graphic>
      </p:graphicFrame>
      <p:sp>
        <p:nvSpPr>
          <p:cNvPr id="5" name="4 CuadroTexto"/>
          <p:cNvSpPr txBox="1"/>
          <p:nvPr/>
        </p:nvSpPr>
        <p:spPr>
          <a:xfrm>
            <a:off x="736336" y="8617"/>
            <a:ext cx="7606463" cy="430887"/>
          </a:xfrm>
          <a:prstGeom prst="rect">
            <a:avLst/>
          </a:prstGeom>
          <a:noFill/>
        </p:spPr>
        <p:txBody>
          <a:bodyPr wrap="square" rtlCol="0">
            <a:spAutoFit/>
          </a:bodyPr>
          <a:lstStyle/>
          <a:p>
            <a:r>
              <a:rPr lang="es-PY" sz="2200" b="1" dirty="0"/>
              <a:t>PLIEGO DE BASES  Y CONDICIONES</a:t>
            </a:r>
            <a:endParaRPr lang="es-ES" dirty="0"/>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44408" y="6147745"/>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7"/>
          <p:cNvSpPr/>
          <p:nvPr/>
        </p:nvSpPr>
        <p:spPr>
          <a:xfrm>
            <a:off x="323528" y="3205851"/>
            <a:ext cx="1944216" cy="648072"/>
          </a:xfrm>
          <a:prstGeom prst="rightArrow">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000" dirty="0">
                <a:solidFill>
                  <a:schemeClr val="tx1"/>
                </a:solidFill>
              </a:rPr>
              <a:t>4. EXPERIENCIA</a:t>
            </a:r>
          </a:p>
        </p:txBody>
      </p:sp>
      <p:cxnSp>
        <p:nvCxnSpPr>
          <p:cNvPr id="8" name="7 Conector recto"/>
          <p:cNvCxnSpPr/>
          <p:nvPr/>
        </p:nvCxnSpPr>
        <p:spPr>
          <a:xfrm>
            <a:off x="2267744" y="1124744"/>
            <a:ext cx="0" cy="4608512"/>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 name="Rectangle 1"/>
          <p:cNvSpPr>
            <a:spLocks noChangeArrowheads="1"/>
          </p:cNvSpPr>
          <p:nvPr/>
        </p:nvSpPr>
        <p:spPr bwMode="auto">
          <a:xfrm>
            <a:off x="395537" y="5733256"/>
            <a:ext cx="784887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342900" algn="l"/>
              </a:tabLst>
              <a:defRPr>
                <a:solidFill>
                  <a:schemeClr val="tx1"/>
                </a:solidFill>
                <a:latin typeface="Arial" pitchFamily="34" charset="0"/>
                <a:cs typeface="Arial" pitchFamily="34" charset="0"/>
              </a:defRPr>
            </a:lvl1pPr>
            <a:lvl2pPr fontAlgn="base">
              <a:spcBef>
                <a:spcPct val="0"/>
              </a:spcBef>
              <a:spcAft>
                <a:spcPct val="0"/>
              </a:spcAft>
              <a:tabLst>
                <a:tab pos="342900" algn="l"/>
              </a:tabLst>
              <a:defRPr>
                <a:solidFill>
                  <a:schemeClr val="tx1"/>
                </a:solidFill>
                <a:latin typeface="Arial" pitchFamily="34" charset="0"/>
                <a:cs typeface="Arial" pitchFamily="34" charset="0"/>
              </a:defRPr>
            </a:lvl2pPr>
            <a:lvl3pPr fontAlgn="base">
              <a:spcBef>
                <a:spcPct val="0"/>
              </a:spcBef>
              <a:spcAft>
                <a:spcPct val="0"/>
              </a:spcAft>
              <a:tabLst>
                <a:tab pos="342900" algn="l"/>
              </a:tabLst>
              <a:defRPr>
                <a:solidFill>
                  <a:schemeClr val="tx1"/>
                </a:solidFill>
                <a:latin typeface="Arial" pitchFamily="34" charset="0"/>
                <a:cs typeface="Arial" pitchFamily="34" charset="0"/>
              </a:defRPr>
            </a:lvl3pPr>
            <a:lvl4pPr fontAlgn="base">
              <a:spcBef>
                <a:spcPct val="0"/>
              </a:spcBef>
              <a:spcAft>
                <a:spcPct val="0"/>
              </a:spcAft>
              <a:tabLst>
                <a:tab pos="342900" algn="l"/>
              </a:tabLst>
              <a:defRPr>
                <a:solidFill>
                  <a:schemeClr val="tx1"/>
                </a:solidFill>
                <a:latin typeface="Arial" pitchFamily="34" charset="0"/>
                <a:cs typeface="Arial" pitchFamily="34" charset="0"/>
              </a:defRPr>
            </a:lvl4pPr>
            <a:lvl5pPr fontAlgn="base">
              <a:spcBef>
                <a:spcPct val="0"/>
              </a:spcBef>
              <a:spcAft>
                <a:spcPct val="0"/>
              </a:spcAft>
              <a:tabLst>
                <a:tab pos="342900" algn="l"/>
              </a:tabLst>
              <a:defRPr>
                <a:solidFill>
                  <a:schemeClr val="tx1"/>
                </a:solidFill>
                <a:latin typeface="Arial" pitchFamily="34" charset="0"/>
                <a:cs typeface="Arial" pitchFamily="34" charset="0"/>
              </a:defRPr>
            </a:lvl5pPr>
            <a:lvl6pPr fontAlgn="base">
              <a:spcBef>
                <a:spcPct val="0"/>
              </a:spcBef>
              <a:spcAft>
                <a:spcPct val="0"/>
              </a:spcAft>
              <a:tabLst>
                <a:tab pos="342900" algn="l"/>
              </a:tabLst>
              <a:defRPr>
                <a:solidFill>
                  <a:schemeClr val="tx1"/>
                </a:solidFill>
                <a:latin typeface="Arial" pitchFamily="34" charset="0"/>
                <a:cs typeface="Arial" pitchFamily="34" charset="0"/>
              </a:defRPr>
            </a:lvl6pPr>
            <a:lvl7pPr fontAlgn="base">
              <a:spcBef>
                <a:spcPct val="0"/>
              </a:spcBef>
              <a:spcAft>
                <a:spcPct val="0"/>
              </a:spcAft>
              <a:tabLst>
                <a:tab pos="342900" algn="l"/>
              </a:tabLst>
              <a:defRPr>
                <a:solidFill>
                  <a:schemeClr val="tx1"/>
                </a:solidFill>
                <a:latin typeface="Arial" pitchFamily="34" charset="0"/>
                <a:cs typeface="Arial" pitchFamily="34" charset="0"/>
              </a:defRPr>
            </a:lvl7pPr>
            <a:lvl8pPr fontAlgn="base">
              <a:spcBef>
                <a:spcPct val="0"/>
              </a:spcBef>
              <a:spcAft>
                <a:spcPct val="0"/>
              </a:spcAft>
              <a:tabLst>
                <a:tab pos="342900" algn="l"/>
              </a:tabLst>
              <a:defRPr>
                <a:solidFill>
                  <a:schemeClr val="tx1"/>
                </a:solidFill>
                <a:latin typeface="Arial" pitchFamily="34" charset="0"/>
                <a:cs typeface="Arial" pitchFamily="34" charset="0"/>
              </a:defRPr>
            </a:lvl8pPr>
            <a:lvl9pPr fontAlgn="base">
              <a:spcBef>
                <a:spcPct val="0"/>
              </a:spcBef>
              <a:spcAft>
                <a:spcPct val="0"/>
              </a:spcAft>
              <a:tabLst>
                <a:tab pos="342900" algn="l"/>
              </a:tabLst>
              <a:defRPr>
                <a:solidFill>
                  <a:schemeClr val="tx1"/>
                </a:solidFill>
                <a:latin typeface="Arial" pitchFamily="34" charset="0"/>
                <a:cs typeface="Arial" pitchFamily="34" charset="0"/>
              </a:defRPr>
            </a:lvl9pPr>
          </a:lstStyle>
          <a:p>
            <a:pPr lvl="0" algn="just" eaLnBrk="0" hangingPunct="0"/>
            <a:r>
              <a:rPr kumimoji="0" lang="es-PY" altLang="es-PY" sz="1100" b="0" i="0" u="none" strike="noStrike" cap="none" normalizeH="0" baseline="30000" dirty="0">
                <a:ln>
                  <a:noFill/>
                </a:ln>
                <a:solidFill>
                  <a:srgbClr val="000000"/>
                </a:solidFill>
                <a:effectLst/>
                <a:latin typeface="Arial" pitchFamily="34" charset="0"/>
                <a:ea typeface="Calibri" pitchFamily="34" charset="0"/>
                <a:cs typeface="Calibri" pitchFamily="34" charset="0"/>
              </a:rPr>
              <a:t>(*)</a:t>
            </a:r>
            <a:r>
              <a:rPr kumimoji="0" lang="es-PY" altLang="es-PY" sz="1100" b="0" i="0" u="none" strike="noStrike" cap="none" normalizeH="0" baseline="0" dirty="0">
                <a:ln>
                  <a:noFill/>
                </a:ln>
                <a:solidFill>
                  <a:srgbClr val="000000"/>
                </a:solidFill>
                <a:effectLst/>
                <a:latin typeface="Arial" pitchFamily="34" charset="0"/>
                <a:ea typeface="Calibri" pitchFamily="34" charset="0"/>
                <a:cs typeface="Calibri" pitchFamily="34" charset="0"/>
              </a:rPr>
              <a:t> </a:t>
            </a:r>
            <a:r>
              <a:rPr lang="es-MX" altLang="es-PY" sz="1100" dirty="0">
                <a:solidFill>
                  <a:srgbClr val="000000"/>
                </a:solidFill>
                <a:ea typeface="Calibri" pitchFamily="34" charset="0"/>
                <a:cs typeface="Calibri" pitchFamily="34" charset="0"/>
              </a:rPr>
              <a:t>El promedio del volumen anual de negocios se define como el total de las facturas legales correspondientes a obras en ejecución o terminadas por el oferente, dividido el número de (5) años señalado precedentemente.</a:t>
            </a:r>
          </a:p>
        </p:txBody>
      </p:sp>
      <p:sp>
        <p:nvSpPr>
          <p:cNvPr id="13" name="12 Rectángulo"/>
          <p:cNvSpPr/>
          <p:nvPr/>
        </p:nvSpPr>
        <p:spPr>
          <a:xfrm>
            <a:off x="755538" y="439504"/>
            <a:ext cx="4338175" cy="369332"/>
          </a:xfrm>
          <a:prstGeom prst="rect">
            <a:avLst/>
          </a:prstGeom>
        </p:spPr>
        <p:txBody>
          <a:bodyPr wrap="none">
            <a:spAutoFit/>
          </a:bodyPr>
          <a:lstStyle/>
          <a:p>
            <a:pPr lvl="0"/>
            <a:r>
              <a:rPr lang="es-PY" b="1" dirty="0"/>
              <a:t>Experiencia General en Obras por cada Lote</a:t>
            </a:r>
          </a:p>
        </p:txBody>
      </p:sp>
      <p:sp>
        <p:nvSpPr>
          <p:cNvPr id="2" name="1 Marcador de pie de página"/>
          <p:cNvSpPr>
            <a:spLocks noGrp="1"/>
          </p:cNvSpPr>
          <p:nvPr>
            <p:ph type="ftr" sz="quarter" idx="11"/>
          </p:nvPr>
        </p:nvSpPr>
        <p:spPr/>
        <p:txBody>
          <a:bodyPr/>
          <a:lstStyle/>
          <a:p>
            <a:r>
              <a:rPr lang="es-ES"/>
              <a:t>4</a:t>
            </a:r>
            <a:endParaRPr lang="es-PY" dirty="0"/>
          </a:p>
        </p:txBody>
      </p:sp>
    </p:spTree>
    <p:extLst>
      <p:ext uri="{BB962C8B-B14F-4D97-AF65-F5344CB8AC3E}">
        <p14:creationId xmlns:p14="http://schemas.microsoft.com/office/powerpoint/2010/main" val="1678154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900" fill="hold"/>
                                        <p:tgtEl>
                                          <p:spTgt spid="7"/>
                                        </p:tgtEl>
                                        <p:attrNameLst>
                                          <p:attrName>ppt_x</p:attrName>
                                        </p:attrNameLst>
                                      </p:cBhvr>
                                      <p:tavLst>
                                        <p:tav tm="0">
                                          <p:val>
                                            <p:strVal val="0-#ppt_w/2"/>
                                          </p:val>
                                        </p:tav>
                                        <p:tav tm="100000">
                                          <p:val>
                                            <p:strVal val="#ppt_x"/>
                                          </p:val>
                                        </p:tav>
                                      </p:tavLst>
                                    </p:anim>
                                    <p:anim calcmode="lin" valueType="num">
                                      <p:cBhvr additive="base">
                                        <p:cTn id="8" dur="9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58243" y="224060"/>
            <a:ext cx="7606463" cy="430887"/>
          </a:xfrm>
          <a:prstGeom prst="rect">
            <a:avLst/>
          </a:prstGeom>
          <a:noFill/>
        </p:spPr>
        <p:txBody>
          <a:bodyPr wrap="square" rtlCol="0">
            <a:spAutoFit/>
          </a:bodyPr>
          <a:lstStyle/>
          <a:p>
            <a:r>
              <a:rPr lang="es-PY" sz="2200" b="1" dirty="0"/>
              <a:t>PLIEGO DE BASES  Y CONDICIONES</a:t>
            </a:r>
            <a:endParaRPr lang="es-ES" dirty="0"/>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44408" y="6147745"/>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7"/>
          <p:cNvSpPr/>
          <p:nvPr/>
        </p:nvSpPr>
        <p:spPr>
          <a:xfrm>
            <a:off x="323528" y="3205851"/>
            <a:ext cx="1944216" cy="648072"/>
          </a:xfrm>
          <a:prstGeom prst="rightArrow">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000" dirty="0">
                <a:solidFill>
                  <a:schemeClr val="tx1"/>
                </a:solidFill>
              </a:rPr>
              <a:t>5. EXPERIENCIA</a:t>
            </a:r>
          </a:p>
        </p:txBody>
      </p:sp>
      <p:cxnSp>
        <p:nvCxnSpPr>
          <p:cNvPr id="8" name="7 Conector recto"/>
          <p:cNvCxnSpPr/>
          <p:nvPr/>
        </p:nvCxnSpPr>
        <p:spPr>
          <a:xfrm>
            <a:off x="2267744" y="1257173"/>
            <a:ext cx="0" cy="4188051"/>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 name="1 Tabla"/>
          <p:cNvGraphicFramePr>
            <a:graphicFrameLocks noGrp="1"/>
          </p:cNvGraphicFramePr>
          <p:nvPr>
            <p:extLst>
              <p:ext uri="{D42A27DB-BD31-4B8C-83A1-F6EECF244321}">
                <p14:modId xmlns:p14="http://schemas.microsoft.com/office/powerpoint/2010/main" val="3520922572"/>
              </p:ext>
            </p:extLst>
          </p:nvPr>
        </p:nvGraphicFramePr>
        <p:xfrm>
          <a:off x="2339752" y="1214220"/>
          <a:ext cx="6391275" cy="4231004"/>
        </p:xfrm>
        <a:graphic>
          <a:graphicData uri="http://schemas.openxmlformats.org/drawingml/2006/table">
            <a:tbl>
              <a:tblPr firstRow="1" firstCol="1" bandRow="1">
                <a:tableStyleId>{5C22544A-7EE6-4342-B048-85BDC9FD1C3A}</a:tableStyleId>
              </a:tblPr>
              <a:tblGrid>
                <a:gridCol w="2070735">
                  <a:extLst>
                    <a:ext uri="{9D8B030D-6E8A-4147-A177-3AD203B41FA5}">
                      <a16:colId xmlns:a16="http://schemas.microsoft.com/office/drawing/2014/main" val="20000"/>
                    </a:ext>
                  </a:extLst>
                </a:gridCol>
                <a:gridCol w="723900">
                  <a:extLst>
                    <a:ext uri="{9D8B030D-6E8A-4147-A177-3AD203B41FA5}">
                      <a16:colId xmlns:a16="http://schemas.microsoft.com/office/drawing/2014/main" val="20001"/>
                    </a:ext>
                  </a:extLst>
                </a:gridCol>
                <a:gridCol w="899795">
                  <a:extLst>
                    <a:ext uri="{9D8B030D-6E8A-4147-A177-3AD203B41FA5}">
                      <a16:colId xmlns:a16="http://schemas.microsoft.com/office/drawing/2014/main" val="20002"/>
                    </a:ext>
                  </a:extLst>
                </a:gridCol>
                <a:gridCol w="810260">
                  <a:extLst>
                    <a:ext uri="{9D8B030D-6E8A-4147-A177-3AD203B41FA5}">
                      <a16:colId xmlns:a16="http://schemas.microsoft.com/office/drawing/2014/main" val="20003"/>
                    </a:ext>
                  </a:extLst>
                </a:gridCol>
                <a:gridCol w="810260">
                  <a:extLst>
                    <a:ext uri="{9D8B030D-6E8A-4147-A177-3AD203B41FA5}">
                      <a16:colId xmlns:a16="http://schemas.microsoft.com/office/drawing/2014/main" val="20004"/>
                    </a:ext>
                  </a:extLst>
                </a:gridCol>
                <a:gridCol w="1076325">
                  <a:extLst>
                    <a:ext uri="{9D8B030D-6E8A-4147-A177-3AD203B41FA5}">
                      <a16:colId xmlns:a16="http://schemas.microsoft.com/office/drawing/2014/main" val="20005"/>
                    </a:ext>
                  </a:extLst>
                </a:gridCol>
              </a:tblGrid>
              <a:tr h="567450">
                <a:tc gridSpan="6">
                  <a:txBody>
                    <a:bodyPr/>
                    <a:lstStyle/>
                    <a:p>
                      <a:pPr marL="273685" algn="ctr">
                        <a:lnSpc>
                          <a:spcPct val="115000"/>
                        </a:lnSpc>
                        <a:spcAft>
                          <a:spcPts val="0"/>
                        </a:spcAft>
                      </a:pPr>
                      <a:r>
                        <a:rPr lang="es-ES" sz="1100" spc="-15" dirty="0">
                          <a:effectLst/>
                        </a:rPr>
                        <a:t> </a:t>
                      </a:r>
                      <a:r>
                        <a:rPr lang="es-ES" sz="1100" dirty="0">
                          <a:effectLst/>
                        </a:rPr>
                        <a:t>Para cada LOTE, se evaluará que se cumpla la siguiente experiencia </a:t>
                      </a:r>
                      <a:endParaRPr lang="es-PY" sz="1400" dirty="0">
                        <a:effectLst/>
                      </a:endParaRPr>
                    </a:p>
                  </a:txBody>
                  <a:tcPr marL="68580" marR="68580" marT="0" marB="0" anchor="ctr"/>
                </a:tc>
                <a:tc hMerge="1">
                  <a:txBody>
                    <a:bodyPr/>
                    <a:lstStyle/>
                    <a:p>
                      <a:endParaRPr lang="es-PY"/>
                    </a:p>
                  </a:txBody>
                  <a:tcPr/>
                </a:tc>
                <a:tc hMerge="1">
                  <a:txBody>
                    <a:bodyPr/>
                    <a:lstStyle/>
                    <a:p>
                      <a:endParaRPr lang="es-PY"/>
                    </a:p>
                  </a:txBody>
                  <a:tcPr/>
                </a:tc>
                <a:tc hMerge="1">
                  <a:txBody>
                    <a:bodyPr/>
                    <a:lstStyle/>
                    <a:p>
                      <a:endParaRPr lang="es-PY"/>
                    </a:p>
                  </a:txBody>
                  <a:tcPr/>
                </a:tc>
                <a:tc hMerge="1">
                  <a:txBody>
                    <a:bodyPr/>
                    <a:lstStyle/>
                    <a:p>
                      <a:endParaRPr lang="es-PY"/>
                    </a:p>
                  </a:txBody>
                  <a:tcPr/>
                </a:tc>
                <a:tc hMerge="1">
                  <a:txBody>
                    <a:bodyPr/>
                    <a:lstStyle/>
                    <a:p>
                      <a:endParaRPr lang="es-PY"/>
                    </a:p>
                  </a:txBody>
                  <a:tcPr/>
                </a:tc>
                <a:extLst>
                  <a:ext uri="{0D108BD9-81ED-4DB2-BD59-A6C34878D82A}">
                    <a16:rowId xmlns:a16="http://schemas.microsoft.com/office/drawing/2014/main" val="10000"/>
                  </a:ext>
                </a:extLst>
              </a:tr>
              <a:tr h="213321">
                <a:tc rowSpan="3">
                  <a:txBody>
                    <a:bodyPr/>
                    <a:lstStyle/>
                    <a:p>
                      <a:pPr marL="21590" algn="ctr">
                        <a:lnSpc>
                          <a:spcPct val="115000"/>
                        </a:lnSpc>
                        <a:spcAft>
                          <a:spcPts val="1000"/>
                        </a:spcAft>
                      </a:pPr>
                      <a:r>
                        <a:rPr lang="es-PY" sz="1100">
                          <a:effectLst/>
                        </a:rPr>
                        <a:t>Requisitos Mínimos</a:t>
                      </a:r>
                      <a:endParaRPr lang="es-PY" sz="1100">
                        <a:effectLst/>
                        <a:latin typeface="Calibri"/>
                        <a:ea typeface="Calibri"/>
                        <a:cs typeface="Times New Roman"/>
                      </a:endParaRPr>
                    </a:p>
                  </a:txBody>
                  <a:tcPr marL="68580" marR="68580" marT="0" marB="0" anchor="ctr"/>
                </a:tc>
                <a:tc gridSpan="4">
                  <a:txBody>
                    <a:bodyPr/>
                    <a:lstStyle/>
                    <a:p>
                      <a:pPr algn="ctr">
                        <a:lnSpc>
                          <a:spcPct val="115000"/>
                        </a:lnSpc>
                        <a:spcAft>
                          <a:spcPts val="1000"/>
                        </a:spcAft>
                      </a:pPr>
                      <a:r>
                        <a:rPr lang="es-PY" sz="1100">
                          <a:effectLst/>
                        </a:rPr>
                        <a:t>Requisitos de Cumplimiento</a:t>
                      </a:r>
                      <a:endParaRPr lang="es-PY" sz="1100">
                        <a:effectLst/>
                        <a:latin typeface="Calibri"/>
                        <a:ea typeface="Calibri"/>
                        <a:cs typeface="Times New Roman"/>
                      </a:endParaRPr>
                    </a:p>
                  </a:txBody>
                  <a:tcPr marL="68580" marR="68580" marT="0" marB="0" anchor="ctr"/>
                </a:tc>
                <a:tc hMerge="1">
                  <a:txBody>
                    <a:bodyPr/>
                    <a:lstStyle/>
                    <a:p>
                      <a:endParaRPr lang="es-PY"/>
                    </a:p>
                  </a:txBody>
                  <a:tcPr/>
                </a:tc>
                <a:tc hMerge="1">
                  <a:txBody>
                    <a:bodyPr/>
                    <a:lstStyle/>
                    <a:p>
                      <a:endParaRPr lang="es-PY"/>
                    </a:p>
                  </a:txBody>
                  <a:tcPr/>
                </a:tc>
                <a:tc hMerge="1">
                  <a:txBody>
                    <a:bodyPr/>
                    <a:lstStyle/>
                    <a:p>
                      <a:endParaRPr lang="es-PY"/>
                    </a:p>
                  </a:txBody>
                  <a:tcPr/>
                </a:tc>
                <a:tc rowSpan="3">
                  <a:txBody>
                    <a:bodyPr/>
                    <a:lstStyle/>
                    <a:p>
                      <a:pPr algn="ctr">
                        <a:lnSpc>
                          <a:spcPct val="115000"/>
                        </a:lnSpc>
                        <a:spcAft>
                          <a:spcPts val="1000"/>
                        </a:spcAft>
                      </a:pPr>
                      <a:r>
                        <a:rPr lang="es-PY" sz="1100">
                          <a:effectLst/>
                        </a:rPr>
                        <a:t>Documentación requerida</a:t>
                      </a:r>
                      <a:endParaRPr lang="es-PY" sz="1100">
                        <a:effectLst/>
                        <a:latin typeface="Calibri"/>
                        <a:ea typeface="Calibri"/>
                        <a:cs typeface="Times New Roman"/>
                      </a:endParaRPr>
                    </a:p>
                  </a:txBody>
                  <a:tcPr marL="68580" marR="68580" marT="0" marB="0" anchor="ctr"/>
                </a:tc>
                <a:extLst>
                  <a:ext uri="{0D108BD9-81ED-4DB2-BD59-A6C34878D82A}">
                    <a16:rowId xmlns:a16="http://schemas.microsoft.com/office/drawing/2014/main" val="10001"/>
                  </a:ext>
                </a:extLst>
              </a:tr>
              <a:tr h="213321">
                <a:tc vMerge="1">
                  <a:txBody>
                    <a:bodyPr/>
                    <a:lstStyle/>
                    <a:p>
                      <a:endParaRPr lang="es-PY"/>
                    </a:p>
                  </a:txBody>
                  <a:tcPr/>
                </a:tc>
                <a:tc rowSpan="2">
                  <a:txBody>
                    <a:bodyPr/>
                    <a:lstStyle/>
                    <a:p>
                      <a:pPr algn="ctr">
                        <a:lnSpc>
                          <a:spcPct val="115000"/>
                        </a:lnSpc>
                        <a:spcAft>
                          <a:spcPts val="1000"/>
                        </a:spcAft>
                      </a:pPr>
                      <a:r>
                        <a:rPr lang="es-PY" sz="1100">
                          <a:effectLst/>
                        </a:rPr>
                        <a:t>Oferente Individual</a:t>
                      </a:r>
                      <a:endParaRPr lang="es-PY" sz="1100">
                        <a:effectLst/>
                        <a:latin typeface="Calibri"/>
                        <a:ea typeface="Calibri"/>
                        <a:cs typeface="Times New Roman"/>
                      </a:endParaRPr>
                    </a:p>
                  </a:txBody>
                  <a:tcPr marL="68580" marR="68580" marT="0" marB="0" anchor="ctr"/>
                </a:tc>
                <a:tc gridSpan="3">
                  <a:txBody>
                    <a:bodyPr/>
                    <a:lstStyle/>
                    <a:p>
                      <a:pPr algn="ctr">
                        <a:lnSpc>
                          <a:spcPct val="115000"/>
                        </a:lnSpc>
                        <a:spcAft>
                          <a:spcPts val="1000"/>
                        </a:spcAft>
                      </a:pPr>
                      <a:r>
                        <a:rPr lang="es-PY" sz="1100">
                          <a:effectLst/>
                        </a:rPr>
                        <a:t>Consorcios</a:t>
                      </a:r>
                      <a:endParaRPr lang="es-PY" sz="1100">
                        <a:effectLst/>
                        <a:latin typeface="Calibri"/>
                        <a:ea typeface="Calibri"/>
                        <a:cs typeface="Times New Roman"/>
                      </a:endParaRPr>
                    </a:p>
                  </a:txBody>
                  <a:tcPr marL="68580" marR="68580" marT="0" marB="0"/>
                </a:tc>
                <a:tc hMerge="1">
                  <a:txBody>
                    <a:bodyPr/>
                    <a:lstStyle/>
                    <a:p>
                      <a:endParaRPr lang="es-PY"/>
                    </a:p>
                  </a:txBody>
                  <a:tcPr/>
                </a:tc>
                <a:tc hMerge="1">
                  <a:txBody>
                    <a:bodyPr/>
                    <a:lstStyle/>
                    <a:p>
                      <a:endParaRPr lang="es-PY"/>
                    </a:p>
                  </a:txBody>
                  <a:tcPr/>
                </a:tc>
                <a:tc vMerge="1">
                  <a:txBody>
                    <a:bodyPr/>
                    <a:lstStyle/>
                    <a:p>
                      <a:endParaRPr lang="es-PY"/>
                    </a:p>
                  </a:txBody>
                  <a:tcPr/>
                </a:tc>
                <a:extLst>
                  <a:ext uri="{0D108BD9-81ED-4DB2-BD59-A6C34878D82A}">
                    <a16:rowId xmlns:a16="http://schemas.microsoft.com/office/drawing/2014/main" val="10002"/>
                  </a:ext>
                </a:extLst>
              </a:tr>
              <a:tr h="639962">
                <a:tc vMerge="1">
                  <a:txBody>
                    <a:bodyPr/>
                    <a:lstStyle/>
                    <a:p>
                      <a:endParaRPr lang="es-PY"/>
                    </a:p>
                  </a:txBody>
                  <a:tcPr/>
                </a:tc>
                <a:tc vMerge="1">
                  <a:txBody>
                    <a:bodyPr/>
                    <a:lstStyle/>
                    <a:p>
                      <a:endParaRPr lang="es-PY"/>
                    </a:p>
                  </a:txBody>
                  <a:tcPr/>
                </a:tc>
                <a:tc>
                  <a:txBody>
                    <a:bodyPr/>
                    <a:lstStyle/>
                    <a:p>
                      <a:pPr marL="17780" algn="ctr">
                        <a:lnSpc>
                          <a:spcPct val="115000"/>
                        </a:lnSpc>
                        <a:spcAft>
                          <a:spcPts val="1000"/>
                        </a:spcAft>
                      </a:pPr>
                      <a:r>
                        <a:rPr lang="es-PY" sz="1100">
                          <a:effectLst/>
                        </a:rPr>
                        <a:t>Todas las Partes Combinadas</a:t>
                      </a:r>
                      <a:endParaRPr lang="es-PY" sz="1100">
                        <a:effectLst/>
                        <a:latin typeface="Calibri"/>
                        <a:ea typeface="Calibri"/>
                        <a:cs typeface="Times New Roman"/>
                      </a:endParaRPr>
                    </a:p>
                  </a:txBody>
                  <a:tcPr marL="68580" marR="68580" marT="0" marB="0"/>
                </a:tc>
                <a:tc>
                  <a:txBody>
                    <a:bodyPr/>
                    <a:lstStyle/>
                    <a:p>
                      <a:pPr marL="17780" algn="ctr">
                        <a:lnSpc>
                          <a:spcPct val="115000"/>
                        </a:lnSpc>
                        <a:spcAft>
                          <a:spcPts val="1000"/>
                        </a:spcAft>
                      </a:pPr>
                      <a:r>
                        <a:rPr lang="es-PY" sz="1100">
                          <a:effectLst/>
                        </a:rPr>
                        <a:t>Cada Socio</a:t>
                      </a:r>
                      <a:endParaRPr lang="es-PY" sz="1100">
                        <a:effectLst/>
                        <a:latin typeface="Calibri"/>
                        <a:ea typeface="Calibri"/>
                        <a:cs typeface="Times New Roman"/>
                      </a:endParaRPr>
                    </a:p>
                  </a:txBody>
                  <a:tcPr marL="68580" marR="68580" marT="0" marB="0" anchor="ctr"/>
                </a:tc>
                <a:tc>
                  <a:txBody>
                    <a:bodyPr/>
                    <a:lstStyle/>
                    <a:p>
                      <a:pPr marL="17780" algn="ctr">
                        <a:lnSpc>
                          <a:spcPct val="115000"/>
                        </a:lnSpc>
                        <a:spcAft>
                          <a:spcPts val="1000"/>
                        </a:spcAft>
                      </a:pPr>
                      <a:r>
                        <a:rPr lang="es-PY" sz="1100">
                          <a:effectLst/>
                        </a:rPr>
                        <a:t>Socio Líder</a:t>
                      </a:r>
                      <a:endParaRPr lang="es-PY" sz="1100">
                        <a:effectLst/>
                        <a:latin typeface="Calibri"/>
                        <a:ea typeface="Calibri"/>
                        <a:cs typeface="Times New Roman"/>
                      </a:endParaRPr>
                    </a:p>
                  </a:txBody>
                  <a:tcPr marL="68580" marR="68580" marT="0" marB="0" anchor="ctr"/>
                </a:tc>
                <a:tc vMerge="1">
                  <a:txBody>
                    <a:bodyPr/>
                    <a:lstStyle/>
                    <a:p>
                      <a:endParaRPr lang="es-PY"/>
                    </a:p>
                  </a:txBody>
                  <a:tcPr/>
                </a:tc>
                <a:extLst>
                  <a:ext uri="{0D108BD9-81ED-4DB2-BD59-A6C34878D82A}">
                    <a16:rowId xmlns:a16="http://schemas.microsoft.com/office/drawing/2014/main" val="10003"/>
                  </a:ext>
                </a:extLst>
              </a:tr>
              <a:tr h="2596950">
                <a:tc>
                  <a:txBody>
                    <a:bodyPr/>
                    <a:lstStyle/>
                    <a:p>
                      <a:pPr marL="108000" algn="l" fontAlgn="base">
                        <a:spcAft>
                          <a:spcPts val="0"/>
                        </a:spcAft>
                        <a:tabLst>
                          <a:tab pos="342900" algn="l"/>
                        </a:tabLst>
                      </a:pPr>
                      <a:r>
                        <a:rPr lang="es-MX" sz="1100" kern="1400" spc="-10" dirty="0">
                          <a:effectLst/>
                        </a:rPr>
                        <a:t>Experiencia y capacidad debidamente comprobada como contratista principal</a:t>
                      </a:r>
                      <a:r>
                        <a:rPr lang="es-MX" sz="1100" kern="1400" spc="-10" baseline="0" dirty="0">
                          <a:effectLst/>
                        </a:rPr>
                        <a:t> </a:t>
                      </a:r>
                      <a:r>
                        <a:rPr lang="es-MX" sz="1100" kern="1400" spc="-10" dirty="0">
                          <a:effectLst/>
                        </a:rPr>
                        <a:t>o miembro de consorcio, en por lo menos 1 (un) contrato que incluya en forma simultánea, el diseño, suministro e instalación completa (Civil, electromecánica</a:t>
                      </a:r>
                      <a:r>
                        <a:rPr lang="es-MX" sz="1100" kern="1400" spc="-10" baseline="0" dirty="0">
                          <a:effectLst/>
                        </a:rPr>
                        <a:t> </a:t>
                      </a:r>
                      <a:r>
                        <a:rPr lang="es-MX" sz="1100" kern="1400" spc="-10" dirty="0">
                          <a:effectLst/>
                        </a:rPr>
                        <a:t>y eléctrica) de una Subestación de 66kV  o tensiones superiores,  el cual se haya completado satisfactoria y sustancialmente, en los últimos 10 años </a:t>
                      </a:r>
                      <a:r>
                        <a:rPr lang="es-MX" sz="1100" kern="1400" spc="-10" baseline="30000" dirty="0">
                          <a:effectLst/>
                        </a:rPr>
                        <a:t>(1)</a:t>
                      </a:r>
                      <a:endParaRPr lang="es-PY" sz="1200" dirty="0">
                        <a:effectLst/>
                        <a:latin typeface="Times New Roman"/>
                        <a:ea typeface="Times New Roman"/>
                        <a:cs typeface="Times New Roman"/>
                      </a:endParaRPr>
                    </a:p>
                  </a:txBody>
                  <a:tcPr marL="68580" marR="68580" marT="0" marB="0"/>
                </a:tc>
                <a:tc>
                  <a:txBody>
                    <a:bodyPr/>
                    <a:lstStyle/>
                    <a:p>
                      <a:pPr algn="l">
                        <a:lnSpc>
                          <a:spcPct val="115000"/>
                        </a:lnSpc>
                        <a:spcAft>
                          <a:spcPts val="1000"/>
                        </a:spcAft>
                      </a:pPr>
                      <a:r>
                        <a:rPr lang="es-PY" sz="1100" dirty="0">
                          <a:effectLst/>
                        </a:rPr>
                        <a:t>Debe cumplir con el requisito. </a:t>
                      </a:r>
                    </a:p>
                    <a:p>
                      <a:pPr algn="l">
                        <a:lnSpc>
                          <a:spcPct val="115000"/>
                        </a:lnSpc>
                        <a:spcAft>
                          <a:spcPts val="1000"/>
                        </a:spcAft>
                      </a:pPr>
                      <a:r>
                        <a:rPr lang="es-PY" sz="1100" dirty="0">
                          <a:effectLst/>
                        </a:rPr>
                        <a:t> </a:t>
                      </a:r>
                      <a:endParaRPr lang="es-PY" sz="1100" dirty="0">
                        <a:effectLst/>
                        <a:latin typeface="Calibri"/>
                        <a:ea typeface="Calibri"/>
                        <a:cs typeface="Times New Roman"/>
                      </a:endParaRPr>
                    </a:p>
                  </a:txBody>
                  <a:tcPr marL="68580" marR="68580" marT="0" marB="0"/>
                </a:tc>
                <a:tc>
                  <a:txBody>
                    <a:bodyPr/>
                    <a:lstStyle/>
                    <a:p>
                      <a:pPr marL="16510" algn="ctr">
                        <a:lnSpc>
                          <a:spcPct val="115000"/>
                        </a:lnSpc>
                        <a:spcAft>
                          <a:spcPts val="1000"/>
                        </a:spcAft>
                      </a:pPr>
                      <a:endParaRPr lang="es-PY" sz="1000" dirty="0">
                        <a:effectLst/>
                      </a:endParaRPr>
                    </a:p>
                    <a:p>
                      <a:pPr marL="16510" algn="ctr">
                        <a:lnSpc>
                          <a:spcPct val="115000"/>
                        </a:lnSpc>
                        <a:spcAft>
                          <a:spcPts val="1000"/>
                        </a:spcAft>
                      </a:pPr>
                      <a:r>
                        <a:rPr lang="es-PY" sz="1000" dirty="0">
                          <a:effectLst/>
                        </a:rPr>
                        <a:t>N / A</a:t>
                      </a:r>
                      <a:endParaRPr lang="es-PY" sz="1100" dirty="0">
                        <a:effectLst/>
                        <a:latin typeface="Calibri"/>
                        <a:ea typeface="Calibri"/>
                        <a:cs typeface="Times New Roman"/>
                      </a:endParaRPr>
                    </a:p>
                  </a:txBody>
                  <a:tcPr marL="68580" marR="68580" marT="0" marB="0"/>
                </a:tc>
                <a:tc>
                  <a:txBody>
                    <a:bodyPr/>
                    <a:lstStyle/>
                    <a:p>
                      <a:pPr algn="ctr">
                        <a:lnSpc>
                          <a:spcPct val="115000"/>
                        </a:lnSpc>
                        <a:spcAft>
                          <a:spcPts val="1000"/>
                        </a:spcAft>
                      </a:pPr>
                      <a:endParaRPr lang="es-PY" sz="1000" dirty="0">
                        <a:effectLst/>
                      </a:endParaRPr>
                    </a:p>
                    <a:p>
                      <a:pPr algn="ctr">
                        <a:lnSpc>
                          <a:spcPct val="115000"/>
                        </a:lnSpc>
                        <a:spcAft>
                          <a:spcPts val="1000"/>
                        </a:spcAft>
                      </a:pPr>
                      <a:r>
                        <a:rPr lang="es-PY" sz="1000" dirty="0">
                          <a:effectLst/>
                        </a:rPr>
                        <a:t>N / A</a:t>
                      </a:r>
                      <a:endParaRPr lang="es-PY" sz="1100" dirty="0">
                        <a:effectLst/>
                        <a:latin typeface="Calibri"/>
                        <a:ea typeface="Calibri"/>
                        <a:cs typeface="Times New Roman"/>
                      </a:endParaRPr>
                    </a:p>
                  </a:txBody>
                  <a:tcPr marL="68580" marR="68580" marT="0" marB="0"/>
                </a:tc>
                <a:tc>
                  <a:txBody>
                    <a:bodyPr/>
                    <a:lstStyle/>
                    <a:p>
                      <a:pPr algn="just">
                        <a:lnSpc>
                          <a:spcPct val="115000"/>
                        </a:lnSpc>
                        <a:spcAft>
                          <a:spcPts val="1000"/>
                        </a:spcAft>
                      </a:pPr>
                      <a:r>
                        <a:rPr lang="es-MX" sz="1100" spc="-10" dirty="0">
                          <a:effectLst/>
                        </a:rPr>
                        <a:t>Debe cumplir con el requisito</a:t>
                      </a:r>
                      <a:endParaRPr lang="es-PY" sz="1100" dirty="0">
                        <a:effectLst/>
                        <a:latin typeface="Calibri"/>
                        <a:ea typeface="Calibri"/>
                        <a:cs typeface="Times New Roman"/>
                      </a:endParaRPr>
                    </a:p>
                  </a:txBody>
                  <a:tcPr marL="68580" marR="68580" marT="0" marB="0"/>
                </a:tc>
                <a:tc>
                  <a:txBody>
                    <a:bodyPr/>
                    <a:lstStyle/>
                    <a:p>
                      <a:pPr algn="l">
                        <a:lnSpc>
                          <a:spcPct val="115000"/>
                        </a:lnSpc>
                        <a:spcAft>
                          <a:spcPts val="1000"/>
                        </a:spcAft>
                      </a:pPr>
                      <a:r>
                        <a:rPr lang="es-PY" sz="1100" dirty="0">
                          <a:effectLst/>
                        </a:rPr>
                        <a:t>Completar los Formularios y presentar los documentos probatorios que se indiquen </a:t>
                      </a:r>
                      <a:r>
                        <a:rPr lang="es-MX" sz="1100" spc="-10" dirty="0">
                          <a:effectLst/>
                        </a:rPr>
                        <a:t>en el pliego de bases y condiciones</a:t>
                      </a:r>
                      <a:r>
                        <a:rPr lang="es-PY" sz="1100" dirty="0">
                          <a:effectLst/>
                        </a:rPr>
                        <a:t>.</a:t>
                      </a:r>
                    </a:p>
                    <a:p>
                      <a:pPr algn="l">
                        <a:lnSpc>
                          <a:spcPct val="115000"/>
                        </a:lnSpc>
                        <a:spcAft>
                          <a:spcPts val="1000"/>
                        </a:spcAft>
                      </a:pPr>
                      <a:r>
                        <a:rPr lang="es-PY" sz="1100" dirty="0">
                          <a:effectLst/>
                        </a:rPr>
                        <a:t> </a:t>
                      </a:r>
                      <a:endParaRPr lang="es-PY"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bl>
          </a:graphicData>
        </a:graphic>
      </p:graphicFrame>
      <p:sp>
        <p:nvSpPr>
          <p:cNvPr id="3" name="Rectangle 1"/>
          <p:cNvSpPr>
            <a:spLocks noChangeArrowheads="1"/>
          </p:cNvSpPr>
          <p:nvPr/>
        </p:nvSpPr>
        <p:spPr bwMode="auto">
          <a:xfrm>
            <a:off x="323528" y="5517232"/>
            <a:ext cx="784887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342900" algn="l"/>
              </a:tabLst>
              <a:defRPr>
                <a:solidFill>
                  <a:schemeClr val="tx1"/>
                </a:solidFill>
                <a:latin typeface="Arial" pitchFamily="34" charset="0"/>
                <a:cs typeface="Arial" pitchFamily="34" charset="0"/>
              </a:defRPr>
            </a:lvl1pPr>
            <a:lvl2pPr fontAlgn="base">
              <a:spcBef>
                <a:spcPct val="0"/>
              </a:spcBef>
              <a:spcAft>
                <a:spcPct val="0"/>
              </a:spcAft>
              <a:tabLst>
                <a:tab pos="342900" algn="l"/>
              </a:tabLst>
              <a:defRPr>
                <a:solidFill>
                  <a:schemeClr val="tx1"/>
                </a:solidFill>
                <a:latin typeface="Arial" pitchFamily="34" charset="0"/>
                <a:cs typeface="Arial" pitchFamily="34" charset="0"/>
              </a:defRPr>
            </a:lvl2pPr>
            <a:lvl3pPr fontAlgn="base">
              <a:spcBef>
                <a:spcPct val="0"/>
              </a:spcBef>
              <a:spcAft>
                <a:spcPct val="0"/>
              </a:spcAft>
              <a:tabLst>
                <a:tab pos="342900" algn="l"/>
              </a:tabLst>
              <a:defRPr>
                <a:solidFill>
                  <a:schemeClr val="tx1"/>
                </a:solidFill>
                <a:latin typeface="Arial" pitchFamily="34" charset="0"/>
                <a:cs typeface="Arial" pitchFamily="34" charset="0"/>
              </a:defRPr>
            </a:lvl3pPr>
            <a:lvl4pPr fontAlgn="base">
              <a:spcBef>
                <a:spcPct val="0"/>
              </a:spcBef>
              <a:spcAft>
                <a:spcPct val="0"/>
              </a:spcAft>
              <a:tabLst>
                <a:tab pos="342900" algn="l"/>
              </a:tabLst>
              <a:defRPr>
                <a:solidFill>
                  <a:schemeClr val="tx1"/>
                </a:solidFill>
                <a:latin typeface="Arial" pitchFamily="34" charset="0"/>
                <a:cs typeface="Arial" pitchFamily="34" charset="0"/>
              </a:defRPr>
            </a:lvl4pPr>
            <a:lvl5pPr fontAlgn="base">
              <a:spcBef>
                <a:spcPct val="0"/>
              </a:spcBef>
              <a:spcAft>
                <a:spcPct val="0"/>
              </a:spcAft>
              <a:tabLst>
                <a:tab pos="342900" algn="l"/>
              </a:tabLst>
              <a:defRPr>
                <a:solidFill>
                  <a:schemeClr val="tx1"/>
                </a:solidFill>
                <a:latin typeface="Arial" pitchFamily="34" charset="0"/>
                <a:cs typeface="Arial" pitchFamily="34" charset="0"/>
              </a:defRPr>
            </a:lvl5pPr>
            <a:lvl6pPr fontAlgn="base">
              <a:spcBef>
                <a:spcPct val="0"/>
              </a:spcBef>
              <a:spcAft>
                <a:spcPct val="0"/>
              </a:spcAft>
              <a:tabLst>
                <a:tab pos="342900" algn="l"/>
              </a:tabLst>
              <a:defRPr>
                <a:solidFill>
                  <a:schemeClr val="tx1"/>
                </a:solidFill>
                <a:latin typeface="Arial" pitchFamily="34" charset="0"/>
                <a:cs typeface="Arial" pitchFamily="34" charset="0"/>
              </a:defRPr>
            </a:lvl6pPr>
            <a:lvl7pPr fontAlgn="base">
              <a:spcBef>
                <a:spcPct val="0"/>
              </a:spcBef>
              <a:spcAft>
                <a:spcPct val="0"/>
              </a:spcAft>
              <a:tabLst>
                <a:tab pos="342900" algn="l"/>
              </a:tabLst>
              <a:defRPr>
                <a:solidFill>
                  <a:schemeClr val="tx1"/>
                </a:solidFill>
                <a:latin typeface="Arial" pitchFamily="34" charset="0"/>
                <a:cs typeface="Arial" pitchFamily="34" charset="0"/>
              </a:defRPr>
            </a:lvl7pPr>
            <a:lvl8pPr fontAlgn="base">
              <a:spcBef>
                <a:spcPct val="0"/>
              </a:spcBef>
              <a:spcAft>
                <a:spcPct val="0"/>
              </a:spcAft>
              <a:tabLst>
                <a:tab pos="342900" algn="l"/>
              </a:tabLst>
              <a:defRPr>
                <a:solidFill>
                  <a:schemeClr val="tx1"/>
                </a:solidFill>
                <a:latin typeface="Arial" pitchFamily="34" charset="0"/>
                <a:cs typeface="Arial" pitchFamily="34" charset="0"/>
              </a:defRPr>
            </a:lvl8pPr>
            <a:lvl9pPr fontAlgn="base">
              <a:spcBef>
                <a:spcPct val="0"/>
              </a:spcBef>
              <a:spcAft>
                <a:spcPct val="0"/>
              </a:spcAft>
              <a:tabLst>
                <a:tab pos="342900" algn="l"/>
              </a:tabLst>
              <a:defRPr>
                <a:solidFill>
                  <a:schemeClr val="tx1"/>
                </a:solidFill>
                <a:latin typeface="Arial" pitchFamily="34" charset="0"/>
                <a:cs typeface="Arial"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342900" algn="l"/>
              </a:tabLst>
            </a:pPr>
            <a:r>
              <a:rPr kumimoji="0" lang="es-PY" altLang="es-PY" sz="1100" b="0" i="0" u="none" strike="noStrike" cap="none" normalizeH="0" baseline="30000" dirty="0">
                <a:ln>
                  <a:noFill/>
                </a:ln>
                <a:solidFill>
                  <a:srgbClr val="000000"/>
                </a:solidFill>
                <a:effectLst/>
                <a:latin typeface="Arial" pitchFamily="34" charset="0"/>
                <a:ea typeface="Calibri" pitchFamily="34" charset="0"/>
                <a:cs typeface="Calibri" pitchFamily="34" charset="0"/>
              </a:rPr>
              <a:t>(1)</a:t>
            </a:r>
            <a:r>
              <a:rPr kumimoji="0" lang="es-PY" altLang="es-PY" sz="1100" b="0" i="0" u="none" strike="noStrike" cap="none" normalizeH="0" baseline="0" dirty="0">
                <a:ln>
                  <a:noFill/>
                </a:ln>
                <a:solidFill>
                  <a:srgbClr val="000000"/>
                </a:solidFill>
                <a:effectLst/>
                <a:latin typeface="Arial" pitchFamily="34" charset="0"/>
                <a:ea typeface="Calibri" pitchFamily="34" charset="0"/>
                <a:cs typeface="Calibri" pitchFamily="34" charset="0"/>
              </a:rPr>
              <a:t> La naturaleza, complejidad y técnicas de construcción bajo dicho contrato deberán ser de características iguales o superiores a las de la presente licitación. Los suministros deberán incluir los principales equipos y materiales objetos del presente llamado, tales como, transformadores de potencia, equipos de maniobra y medición,  Celdas para 23 </a:t>
            </a:r>
            <a:r>
              <a:rPr kumimoji="0" lang="es-PY" altLang="es-PY" sz="1100" b="0" i="0" u="none" strike="noStrike" cap="none" normalizeH="0" baseline="0" dirty="0" err="1">
                <a:ln>
                  <a:noFill/>
                </a:ln>
                <a:solidFill>
                  <a:srgbClr val="000000"/>
                </a:solidFill>
                <a:effectLst/>
                <a:latin typeface="Arial" pitchFamily="34" charset="0"/>
                <a:ea typeface="Calibri" pitchFamily="34" charset="0"/>
                <a:cs typeface="Calibri" pitchFamily="34" charset="0"/>
              </a:rPr>
              <a:t>kV</a:t>
            </a:r>
            <a:r>
              <a:rPr kumimoji="0" lang="es-PY" altLang="es-PY" sz="1100" b="0" i="0" u="none" strike="noStrike" cap="none" normalizeH="0" baseline="0" dirty="0">
                <a:ln>
                  <a:noFill/>
                </a:ln>
                <a:solidFill>
                  <a:srgbClr val="000000"/>
                </a:solidFill>
                <a:effectLst/>
                <a:latin typeface="Arial" pitchFamily="34" charset="0"/>
                <a:ea typeface="Calibri" pitchFamily="34" charset="0"/>
                <a:cs typeface="Calibri" pitchFamily="34" charset="0"/>
              </a:rPr>
              <a:t>, paneles de protección, control y medición y sistemas de comunicación, de características comparables a las del presente llamado.</a:t>
            </a:r>
            <a:endParaRPr kumimoji="0" lang="es-PY" altLang="es-PY" sz="1800" b="0" i="0" u="none" strike="noStrike" cap="none" normalizeH="0" baseline="0" dirty="0">
              <a:ln>
                <a:noFill/>
              </a:ln>
              <a:solidFill>
                <a:schemeClr val="tx1"/>
              </a:solidFill>
              <a:effectLst/>
              <a:latin typeface="Arial" pitchFamily="34" charset="0"/>
              <a:cs typeface="Arial" pitchFamily="34" charset="0"/>
            </a:endParaRPr>
          </a:p>
        </p:txBody>
      </p:sp>
      <p:sp>
        <p:nvSpPr>
          <p:cNvPr id="4" name="3 Rectángulo"/>
          <p:cNvSpPr/>
          <p:nvPr/>
        </p:nvSpPr>
        <p:spPr>
          <a:xfrm>
            <a:off x="796377" y="654947"/>
            <a:ext cx="3175869" cy="369332"/>
          </a:xfrm>
          <a:prstGeom prst="rect">
            <a:avLst/>
          </a:prstGeom>
        </p:spPr>
        <p:txBody>
          <a:bodyPr wrap="none">
            <a:spAutoFit/>
          </a:bodyPr>
          <a:lstStyle/>
          <a:p>
            <a:pPr lvl="0"/>
            <a:r>
              <a:rPr lang="es-PY" b="1" dirty="0"/>
              <a:t>Experiencia Específica en Obras</a:t>
            </a:r>
          </a:p>
        </p:txBody>
      </p:sp>
      <p:sp>
        <p:nvSpPr>
          <p:cNvPr id="9" name="8 Marcador de pie de página"/>
          <p:cNvSpPr>
            <a:spLocks noGrp="1"/>
          </p:cNvSpPr>
          <p:nvPr>
            <p:ph type="ftr" sz="quarter" idx="11"/>
          </p:nvPr>
        </p:nvSpPr>
        <p:spPr/>
        <p:txBody>
          <a:bodyPr/>
          <a:lstStyle/>
          <a:p>
            <a:r>
              <a:rPr lang="es-ES"/>
              <a:t>5</a:t>
            </a:r>
            <a:endParaRPr lang="es-PY" dirty="0"/>
          </a:p>
        </p:txBody>
      </p:sp>
    </p:spTree>
    <p:extLst>
      <p:ext uri="{BB962C8B-B14F-4D97-AF65-F5344CB8AC3E}">
        <p14:creationId xmlns:p14="http://schemas.microsoft.com/office/powerpoint/2010/main" val="2444344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900" fill="hold"/>
                                        <p:tgtEl>
                                          <p:spTgt spid="7"/>
                                        </p:tgtEl>
                                        <p:attrNameLst>
                                          <p:attrName>ppt_x</p:attrName>
                                        </p:attrNameLst>
                                      </p:cBhvr>
                                      <p:tavLst>
                                        <p:tav tm="0">
                                          <p:val>
                                            <p:strVal val="0-#ppt_w/2"/>
                                          </p:val>
                                        </p:tav>
                                        <p:tav tm="100000">
                                          <p:val>
                                            <p:strVal val="#ppt_x"/>
                                          </p:val>
                                        </p:tav>
                                      </p:tavLst>
                                    </p:anim>
                                    <p:anim calcmode="lin" valueType="num">
                                      <p:cBhvr additive="base">
                                        <p:cTn id="8" dur="9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58243" y="224060"/>
            <a:ext cx="7606463" cy="430887"/>
          </a:xfrm>
          <a:prstGeom prst="rect">
            <a:avLst/>
          </a:prstGeom>
          <a:noFill/>
        </p:spPr>
        <p:txBody>
          <a:bodyPr wrap="square" rtlCol="0">
            <a:spAutoFit/>
          </a:bodyPr>
          <a:lstStyle/>
          <a:p>
            <a:r>
              <a:rPr lang="es-PY" sz="2200" b="1" dirty="0"/>
              <a:t>PLIEGO DE BASES  Y CONDICIONES</a:t>
            </a:r>
            <a:endParaRPr lang="es-ES" dirty="0"/>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44408" y="6147745"/>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7"/>
          <p:cNvSpPr/>
          <p:nvPr/>
        </p:nvSpPr>
        <p:spPr>
          <a:xfrm>
            <a:off x="323528" y="3205851"/>
            <a:ext cx="1944216" cy="648072"/>
          </a:xfrm>
          <a:prstGeom prst="rightArrow">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000" dirty="0">
                <a:solidFill>
                  <a:schemeClr val="tx1"/>
                </a:solidFill>
              </a:rPr>
              <a:t>6. EXPERIENCIA</a:t>
            </a:r>
          </a:p>
        </p:txBody>
      </p:sp>
      <p:cxnSp>
        <p:nvCxnSpPr>
          <p:cNvPr id="8" name="7 Conector recto"/>
          <p:cNvCxnSpPr/>
          <p:nvPr/>
        </p:nvCxnSpPr>
        <p:spPr>
          <a:xfrm>
            <a:off x="2267744" y="1105694"/>
            <a:ext cx="0" cy="4123506"/>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 name="Rectangle 1"/>
          <p:cNvSpPr>
            <a:spLocks noChangeArrowheads="1"/>
          </p:cNvSpPr>
          <p:nvPr/>
        </p:nvSpPr>
        <p:spPr bwMode="auto">
          <a:xfrm>
            <a:off x="467544" y="5273332"/>
            <a:ext cx="7632848"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342900" algn="l"/>
              </a:tabLst>
              <a:defRPr>
                <a:solidFill>
                  <a:schemeClr val="tx1"/>
                </a:solidFill>
                <a:latin typeface="Arial" pitchFamily="34" charset="0"/>
                <a:cs typeface="Arial" pitchFamily="34" charset="0"/>
              </a:defRPr>
            </a:lvl1pPr>
            <a:lvl2pPr fontAlgn="base">
              <a:spcBef>
                <a:spcPct val="0"/>
              </a:spcBef>
              <a:spcAft>
                <a:spcPct val="0"/>
              </a:spcAft>
              <a:tabLst>
                <a:tab pos="342900" algn="l"/>
              </a:tabLst>
              <a:defRPr>
                <a:solidFill>
                  <a:schemeClr val="tx1"/>
                </a:solidFill>
                <a:latin typeface="Arial" pitchFamily="34" charset="0"/>
                <a:cs typeface="Arial" pitchFamily="34" charset="0"/>
              </a:defRPr>
            </a:lvl2pPr>
            <a:lvl3pPr fontAlgn="base">
              <a:spcBef>
                <a:spcPct val="0"/>
              </a:spcBef>
              <a:spcAft>
                <a:spcPct val="0"/>
              </a:spcAft>
              <a:tabLst>
                <a:tab pos="342900" algn="l"/>
              </a:tabLst>
              <a:defRPr>
                <a:solidFill>
                  <a:schemeClr val="tx1"/>
                </a:solidFill>
                <a:latin typeface="Arial" pitchFamily="34" charset="0"/>
                <a:cs typeface="Arial" pitchFamily="34" charset="0"/>
              </a:defRPr>
            </a:lvl3pPr>
            <a:lvl4pPr fontAlgn="base">
              <a:spcBef>
                <a:spcPct val="0"/>
              </a:spcBef>
              <a:spcAft>
                <a:spcPct val="0"/>
              </a:spcAft>
              <a:tabLst>
                <a:tab pos="342900" algn="l"/>
              </a:tabLst>
              <a:defRPr>
                <a:solidFill>
                  <a:schemeClr val="tx1"/>
                </a:solidFill>
                <a:latin typeface="Arial" pitchFamily="34" charset="0"/>
                <a:cs typeface="Arial" pitchFamily="34" charset="0"/>
              </a:defRPr>
            </a:lvl4pPr>
            <a:lvl5pPr fontAlgn="base">
              <a:spcBef>
                <a:spcPct val="0"/>
              </a:spcBef>
              <a:spcAft>
                <a:spcPct val="0"/>
              </a:spcAft>
              <a:tabLst>
                <a:tab pos="342900" algn="l"/>
              </a:tabLst>
              <a:defRPr>
                <a:solidFill>
                  <a:schemeClr val="tx1"/>
                </a:solidFill>
                <a:latin typeface="Arial" pitchFamily="34" charset="0"/>
                <a:cs typeface="Arial" pitchFamily="34" charset="0"/>
              </a:defRPr>
            </a:lvl5pPr>
            <a:lvl6pPr fontAlgn="base">
              <a:spcBef>
                <a:spcPct val="0"/>
              </a:spcBef>
              <a:spcAft>
                <a:spcPct val="0"/>
              </a:spcAft>
              <a:tabLst>
                <a:tab pos="342900" algn="l"/>
              </a:tabLst>
              <a:defRPr>
                <a:solidFill>
                  <a:schemeClr val="tx1"/>
                </a:solidFill>
                <a:latin typeface="Arial" pitchFamily="34" charset="0"/>
                <a:cs typeface="Arial" pitchFamily="34" charset="0"/>
              </a:defRPr>
            </a:lvl6pPr>
            <a:lvl7pPr fontAlgn="base">
              <a:spcBef>
                <a:spcPct val="0"/>
              </a:spcBef>
              <a:spcAft>
                <a:spcPct val="0"/>
              </a:spcAft>
              <a:tabLst>
                <a:tab pos="342900" algn="l"/>
              </a:tabLst>
              <a:defRPr>
                <a:solidFill>
                  <a:schemeClr val="tx1"/>
                </a:solidFill>
                <a:latin typeface="Arial" pitchFamily="34" charset="0"/>
                <a:cs typeface="Arial" pitchFamily="34" charset="0"/>
              </a:defRPr>
            </a:lvl7pPr>
            <a:lvl8pPr fontAlgn="base">
              <a:spcBef>
                <a:spcPct val="0"/>
              </a:spcBef>
              <a:spcAft>
                <a:spcPct val="0"/>
              </a:spcAft>
              <a:tabLst>
                <a:tab pos="342900" algn="l"/>
              </a:tabLst>
              <a:defRPr>
                <a:solidFill>
                  <a:schemeClr val="tx1"/>
                </a:solidFill>
                <a:latin typeface="Arial" pitchFamily="34" charset="0"/>
                <a:cs typeface="Arial" pitchFamily="34" charset="0"/>
              </a:defRPr>
            </a:lvl8pPr>
            <a:lvl9pPr fontAlgn="base">
              <a:spcBef>
                <a:spcPct val="0"/>
              </a:spcBef>
              <a:spcAft>
                <a:spcPct val="0"/>
              </a:spcAft>
              <a:tabLst>
                <a:tab pos="342900" algn="l"/>
              </a:tabLst>
              <a:defRPr>
                <a:solidFill>
                  <a:schemeClr val="tx1"/>
                </a:solidFill>
                <a:latin typeface="Arial" pitchFamily="34" charset="0"/>
                <a:cs typeface="Arial" pitchFamily="34" charset="0"/>
              </a:defRPr>
            </a:lvl9pPr>
          </a:lstStyle>
          <a:p>
            <a:pPr lvl="0" algn="just" eaLnBrk="0" hangingPunct="0"/>
            <a:r>
              <a:rPr kumimoji="0" lang="es-PY" altLang="es-PY" sz="1100" b="0" i="0" u="none" strike="noStrike" cap="none" normalizeH="0" baseline="30000" dirty="0">
                <a:ln>
                  <a:noFill/>
                </a:ln>
                <a:solidFill>
                  <a:srgbClr val="000000"/>
                </a:solidFill>
                <a:effectLst/>
                <a:latin typeface="Arial" pitchFamily="34" charset="0"/>
                <a:ea typeface="Calibri" pitchFamily="34" charset="0"/>
                <a:cs typeface="Calibri" pitchFamily="34" charset="0"/>
              </a:rPr>
              <a:t>(1)</a:t>
            </a:r>
            <a:r>
              <a:rPr kumimoji="0" lang="es-PY" altLang="es-PY" sz="1100" b="0" i="0" u="none" strike="noStrike" cap="none" normalizeH="0" baseline="0" dirty="0">
                <a:ln>
                  <a:noFill/>
                </a:ln>
                <a:solidFill>
                  <a:srgbClr val="000000"/>
                </a:solidFill>
                <a:effectLst/>
                <a:latin typeface="Arial" pitchFamily="34" charset="0"/>
                <a:ea typeface="Calibri" pitchFamily="34" charset="0"/>
                <a:cs typeface="Calibri" pitchFamily="34" charset="0"/>
              </a:rPr>
              <a:t> </a:t>
            </a:r>
            <a:r>
              <a:rPr lang="es-MX" altLang="es-PY" sz="1100" dirty="0">
                <a:solidFill>
                  <a:srgbClr val="000000"/>
                </a:solidFill>
                <a:ea typeface="Calibri" pitchFamily="34" charset="0"/>
                <a:cs typeface="Calibri" pitchFamily="34" charset="0"/>
              </a:rPr>
              <a:t> Para el caso de los Sistemas Integrados de Protección, Medición y Control, la experiencia mínima requerida es de cinco (5) años</a:t>
            </a:r>
          </a:p>
          <a:p>
            <a:pPr algn="just" eaLnBrk="0" hangingPunct="0"/>
            <a:r>
              <a:rPr lang="es-MX" altLang="es-PY" sz="1100" baseline="30000" dirty="0">
                <a:solidFill>
                  <a:srgbClr val="000000"/>
                </a:solidFill>
                <a:ea typeface="Calibri" pitchFamily="34" charset="0"/>
                <a:cs typeface="Calibri" pitchFamily="34" charset="0"/>
              </a:rPr>
              <a:t>(2)</a:t>
            </a:r>
            <a:r>
              <a:rPr lang="es-MX" altLang="es-PY" sz="1100" dirty="0">
                <a:solidFill>
                  <a:srgbClr val="000000"/>
                </a:solidFill>
                <a:ea typeface="Calibri" pitchFamily="34" charset="0"/>
                <a:cs typeface="Calibri" pitchFamily="34" charset="0"/>
              </a:rPr>
              <a:t> Para calificar como válida la Oferta Técnica, todos los </a:t>
            </a:r>
            <a:r>
              <a:rPr lang="es-MX" altLang="es-PY" sz="1100" dirty="0" err="1">
                <a:solidFill>
                  <a:srgbClr val="000000"/>
                </a:solidFill>
                <a:ea typeface="Calibri" pitchFamily="34" charset="0"/>
                <a:cs typeface="Calibri" pitchFamily="34" charset="0"/>
              </a:rPr>
              <a:t>IEDs</a:t>
            </a:r>
            <a:r>
              <a:rPr lang="es-MX" altLang="es-PY" sz="1100" dirty="0">
                <a:solidFill>
                  <a:srgbClr val="000000"/>
                </a:solidFill>
                <a:ea typeface="Calibri" pitchFamily="34" charset="0"/>
                <a:cs typeface="Calibri" pitchFamily="34" charset="0"/>
              </a:rPr>
              <a:t> (</a:t>
            </a:r>
            <a:r>
              <a:rPr lang="es-MX" altLang="es-PY" sz="1100" dirty="0" err="1">
                <a:solidFill>
                  <a:srgbClr val="000000"/>
                </a:solidFill>
                <a:ea typeface="Calibri" pitchFamily="34" charset="0"/>
                <a:cs typeface="Calibri" pitchFamily="34" charset="0"/>
              </a:rPr>
              <a:t>Intelligent</a:t>
            </a:r>
            <a:r>
              <a:rPr lang="es-MX" altLang="es-PY" sz="1100" dirty="0">
                <a:solidFill>
                  <a:srgbClr val="000000"/>
                </a:solidFill>
                <a:ea typeface="Calibri" pitchFamily="34" charset="0"/>
                <a:cs typeface="Calibri" pitchFamily="34" charset="0"/>
              </a:rPr>
              <a:t> </a:t>
            </a:r>
            <a:r>
              <a:rPr lang="es-MX" altLang="es-PY" sz="1100" dirty="0" err="1">
                <a:solidFill>
                  <a:srgbClr val="000000"/>
                </a:solidFill>
                <a:ea typeface="Calibri" pitchFamily="34" charset="0"/>
                <a:cs typeface="Calibri" pitchFamily="34" charset="0"/>
              </a:rPr>
              <a:t>Electronic</a:t>
            </a:r>
            <a:r>
              <a:rPr lang="es-MX" altLang="es-PY" sz="1100" dirty="0">
                <a:solidFill>
                  <a:srgbClr val="000000"/>
                </a:solidFill>
                <a:ea typeface="Calibri" pitchFamily="34" charset="0"/>
                <a:cs typeface="Calibri" pitchFamily="34" charset="0"/>
              </a:rPr>
              <a:t> </a:t>
            </a:r>
            <a:r>
              <a:rPr lang="es-MX" altLang="es-PY" sz="1100" dirty="0" err="1">
                <a:solidFill>
                  <a:srgbClr val="000000"/>
                </a:solidFill>
                <a:ea typeface="Calibri" pitchFamily="34" charset="0"/>
                <a:cs typeface="Calibri" pitchFamily="34" charset="0"/>
              </a:rPr>
              <a:t>Device</a:t>
            </a:r>
            <a:r>
              <a:rPr lang="es-MX" altLang="es-PY" sz="1100" dirty="0">
                <a:solidFill>
                  <a:srgbClr val="000000"/>
                </a:solidFill>
                <a:ea typeface="Calibri" pitchFamily="34" charset="0"/>
                <a:cs typeface="Calibri" pitchFamily="34" charset="0"/>
              </a:rPr>
              <a:t>) de Protección y Control ofrecidos como parte de los Sistemas, (Planilla de Datos Garantizados, Oferta Técnica, etc.), deben ser exactamente iguales en marca y modelo a los presentados como cantidades referenciales para la columna (c): “Cantidades Totales Mínimas Aceptables para Calificar (Unidades).”</a:t>
            </a:r>
          </a:p>
        </p:txBody>
      </p:sp>
      <p:sp>
        <p:nvSpPr>
          <p:cNvPr id="4" name="3 Rectángulo"/>
          <p:cNvSpPr/>
          <p:nvPr/>
        </p:nvSpPr>
        <p:spPr>
          <a:xfrm>
            <a:off x="796377" y="654947"/>
            <a:ext cx="5463419" cy="369332"/>
          </a:xfrm>
          <a:prstGeom prst="rect">
            <a:avLst/>
          </a:prstGeom>
        </p:spPr>
        <p:txBody>
          <a:bodyPr wrap="none">
            <a:spAutoFit/>
          </a:bodyPr>
          <a:lstStyle/>
          <a:p>
            <a:pPr lvl="0"/>
            <a:r>
              <a:rPr lang="es-PY" b="1" dirty="0"/>
              <a:t>Experiencia y Capacidad en Suministros – por cada Lote</a:t>
            </a:r>
          </a:p>
        </p:txBody>
      </p:sp>
      <p:graphicFrame>
        <p:nvGraphicFramePr>
          <p:cNvPr id="9" name="8 Tabla"/>
          <p:cNvGraphicFramePr>
            <a:graphicFrameLocks noGrp="1"/>
          </p:cNvGraphicFramePr>
          <p:nvPr>
            <p:extLst>
              <p:ext uri="{D42A27DB-BD31-4B8C-83A1-F6EECF244321}">
                <p14:modId xmlns:p14="http://schemas.microsoft.com/office/powerpoint/2010/main" val="2075058965"/>
              </p:ext>
            </p:extLst>
          </p:nvPr>
        </p:nvGraphicFramePr>
        <p:xfrm>
          <a:off x="2339752" y="1107129"/>
          <a:ext cx="5544616" cy="4122070"/>
        </p:xfrm>
        <a:graphic>
          <a:graphicData uri="http://schemas.openxmlformats.org/drawingml/2006/table">
            <a:tbl>
              <a:tblPr firstRow="1" firstCol="1" bandRow="1">
                <a:tableStyleId>{5C22544A-7EE6-4342-B048-85BDC9FD1C3A}</a:tableStyleId>
              </a:tblPr>
              <a:tblGrid>
                <a:gridCol w="518215">
                  <a:extLst>
                    <a:ext uri="{9D8B030D-6E8A-4147-A177-3AD203B41FA5}">
                      <a16:colId xmlns:a16="http://schemas.microsoft.com/office/drawing/2014/main" val="20000"/>
                    </a:ext>
                  </a:extLst>
                </a:gridCol>
                <a:gridCol w="3717255">
                  <a:extLst>
                    <a:ext uri="{9D8B030D-6E8A-4147-A177-3AD203B41FA5}">
                      <a16:colId xmlns:a16="http://schemas.microsoft.com/office/drawing/2014/main" val="20001"/>
                    </a:ext>
                  </a:extLst>
                </a:gridCol>
                <a:gridCol w="1309146">
                  <a:extLst>
                    <a:ext uri="{9D8B030D-6E8A-4147-A177-3AD203B41FA5}">
                      <a16:colId xmlns:a16="http://schemas.microsoft.com/office/drawing/2014/main" val="20002"/>
                    </a:ext>
                  </a:extLst>
                </a:gridCol>
              </a:tblGrid>
              <a:tr h="788518">
                <a:tc>
                  <a:txBody>
                    <a:bodyPr/>
                    <a:lstStyle/>
                    <a:p>
                      <a:pPr algn="ctr">
                        <a:lnSpc>
                          <a:spcPts val="1800"/>
                        </a:lnSpc>
                        <a:spcBef>
                          <a:spcPts val="300"/>
                        </a:spcBef>
                        <a:spcAft>
                          <a:spcPts val="300"/>
                        </a:spcAft>
                      </a:pPr>
                      <a:r>
                        <a:rPr lang="es-ES" sz="900" spc="-20" dirty="0">
                          <a:effectLst/>
                        </a:rPr>
                        <a:t>Ítem</a:t>
                      </a:r>
                      <a:endParaRPr lang="es-PY" sz="1100" spc="-20" dirty="0">
                        <a:effectLst/>
                      </a:endParaRPr>
                    </a:p>
                    <a:p>
                      <a:pPr algn="ctr">
                        <a:lnSpc>
                          <a:spcPts val="1800"/>
                        </a:lnSpc>
                        <a:spcBef>
                          <a:spcPts val="300"/>
                        </a:spcBef>
                        <a:spcAft>
                          <a:spcPts val="300"/>
                        </a:spcAft>
                      </a:pPr>
                      <a:r>
                        <a:rPr lang="es-ES" sz="900" spc="-20" dirty="0">
                          <a:effectLst/>
                        </a:rPr>
                        <a:t>N°</a:t>
                      </a:r>
                      <a:endParaRPr lang="es-PY" sz="1100" spc="-20" dirty="0">
                        <a:effectLst/>
                        <a:latin typeface="Times New Roman"/>
                        <a:ea typeface="Times New Roman"/>
                        <a:cs typeface="Times New Roman"/>
                      </a:endParaRPr>
                    </a:p>
                  </a:txBody>
                  <a:tcPr marL="64708" marR="64708" marT="0" marB="0" anchor="ctr"/>
                </a:tc>
                <a:tc>
                  <a:txBody>
                    <a:bodyPr/>
                    <a:lstStyle/>
                    <a:p>
                      <a:pPr algn="ctr">
                        <a:lnSpc>
                          <a:spcPct val="115000"/>
                        </a:lnSpc>
                        <a:spcBef>
                          <a:spcPts val="300"/>
                        </a:spcBef>
                        <a:spcAft>
                          <a:spcPts val="300"/>
                        </a:spcAft>
                      </a:pPr>
                      <a:r>
                        <a:rPr lang="es-ES" sz="900">
                          <a:effectLst/>
                        </a:rPr>
                        <a:t>Descripción</a:t>
                      </a:r>
                      <a:endParaRPr lang="es-PY" sz="1000">
                        <a:effectLst/>
                        <a:latin typeface="Calibri"/>
                        <a:ea typeface="Calibri"/>
                        <a:cs typeface="Times New Roman"/>
                      </a:endParaRPr>
                    </a:p>
                  </a:txBody>
                  <a:tcPr marL="64708" marR="64708" marT="0" marB="0" anchor="ctr"/>
                </a:tc>
                <a:tc>
                  <a:txBody>
                    <a:bodyPr/>
                    <a:lstStyle/>
                    <a:p>
                      <a:pPr algn="ctr">
                        <a:lnSpc>
                          <a:spcPct val="100000"/>
                        </a:lnSpc>
                        <a:spcBef>
                          <a:spcPts val="300"/>
                        </a:spcBef>
                        <a:spcAft>
                          <a:spcPts val="300"/>
                        </a:spcAft>
                      </a:pPr>
                      <a:r>
                        <a:rPr lang="es-ES" sz="900" spc="-20" dirty="0">
                          <a:effectLst/>
                        </a:rPr>
                        <a:t>Cantidades   Totales mínimas aceptables para calificar</a:t>
                      </a:r>
                    </a:p>
                    <a:p>
                      <a:pPr algn="ctr">
                        <a:lnSpc>
                          <a:spcPct val="100000"/>
                        </a:lnSpc>
                        <a:spcBef>
                          <a:spcPts val="300"/>
                        </a:spcBef>
                        <a:spcAft>
                          <a:spcPts val="300"/>
                        </a:spcAft>
                      </a:pPr>
                      <a:r>
                        <a:rPr lang="es-ES" sz="900" spc="-20" dirty="0">
                          <a:effectLst/>
                        </a:rPr>
                        <a:t>(Unidades)</a:t>
                      </a:r>
                      <a:endParaRPr lang="es-PY" sz="1100" spc="-20" dirty="0">
                        <a:effectLst/>
                        <a:latin typeface="Times New Roman"/>
                        <a:ea typeface="Times New Roman"/>
                        <a:cs typeface="Times New Roman"/>
                      </a:endParaRPr>
                    </a:p>
                  </a:txBody>
                  <a:tcPr marL="64708" marR="64708" marT="0" marB="0" anchor="ctr"/>
                </a:tc>
                <a:extLst>
                  <a:ext uri="{0D108BD9-81ED-4DB2-BD59-A6C34878D82A}">
                    <a16:rowId xmlns:a16="http://schemas.microsoft.com/office/drawing/2014/main" val="10000"/>
                  </a:ext>
                </a:extLst>
              </a:tr>
              <a:tr h="290077">
                <a:tc>
                  <a:txBody>
                    <a:bodyPr/>
                    <a:lstStyle/>
                    <a:p>
                      <a:pPr algn="ctr">
                        <a:lnSpc>
                          <a:spcPts val="1800"/>
                        </a:lnSpc>
                        <a:spcBef>
                          <a:spcPts val="300"/>
                        </a:spcBef>
                        <a:spcAft>
                          <a:spcPts val="300"/>
                        </a:spcAft>
                      </a:pPr>
                      <a:r>
                        <a:rPr lang="es-ES" sz="900" spc="-20">
                          <a:effectLst/>
                        </a:rPr>
                        <a:t>(a)</a:t>
                      </a:r>
                      <a:endParaRPr lang="es-PY" sz="1100" spc="-20">
                        <a:effectLst/>
                        <a:latin typeface="Times New Roman"/>
                        <a:ea typeface="Times New Roman"/>
                        <a:cs typeface="Times New Roman"/>
                      </a:endParaRPr>
                    </a:p>
                  </a:txBody>
                  <a:tcPr marL="64708" marR="64708" marT="0" marB="0" anchor="ctr"/>
                </a:tc>
                <a:tc>
                  <a:txBody>
                    <a:bodyPr/>
                    <a:lstStyle/>
                    <a:p>
                      <a:pPr algn="ctr">
                        <a:lnSpc>
                          <a:spcPct val="115000"/>
                        </a:lnSpc>
                        <a:spcBef>
                          <a:spcPts val="300"/>
                        </a:spcBef>
                        <a:spcAft>
                          <a:spcPts val="300"/>
                        </a:spcAft>
                      </a:pPr>
                      <a:r>
                        <a:rPr lang="es-ES" sz="900">
                          <a:effectLst/>
                        </a:rPr>
                        <a:t>(b)</a:t>
                      </a:r>
                      <a:endParaRPr lang="es-PY" sz="1000">
                        <a:effectLst/>
                        <a:latin typeface="Calibri"/>
                        <a:ea typeface="Calibri"/>
                        <a:cs typeface="Times New Roman"/>
                      </a:endParaRPr>
                    </a:p>
                  </a:txBody>
                  <a:tcPr marL="64708" marR="64708" marT="0" marB="0" anchor="ctr"/>
                </a:tc>
                <a:tc>
                  <a:txBody>
                    <a:bodyPr/>
                    <a:lstStyle/>
                    <a:p>
                      <a:pPr algn="ctr">
                        <a:lnSpc>
                          <a:spcPts val="1800"/>
                        </a:lnSpc>
                        <a:spcBef>
                          <a:spcPts val="300"/>
                        </a:spcBef>
                        <a:spcAft>
                          <a:spcPts val="300"/>
                        </a:spcAft>
                      </a:pPr>
                      <a:r>
                        <a:rPr lang="es-ES" sz="900" spc="-20" dirty="0">
                          <a:effectLst/>
                        </a:rPr>
                        <a:t>(c)</a:t>
                      </a:r>
                      <a:endParaRPr lang="es-PY" sz="1100" spc="-20" dirty="0">
                        <a:effectLst/>
                        <a:latin typeface="Times New Roman"/>
                        <a:ea typeface="Times New Roman"/>
                        <a:cs typeface="Times New Roman"/>
                      </a:endParaRPr>
                    </a:p>
                  </a:txBody>
                  <a:tcPr marL="64708" marR="64708" marT="0" marB="0" anchor="ctr"/>
                </a:tc>
                <a:extLst>
                  <a:ext uri="{0D108BD9-81ED-4DB2-BD59-A6C34878D82A}">
                    <a16:rowId xmlns:a16="http://schemas.microsoft.com/office/drawing/2014/main" val="10001"/>
                  </a:ext>
                </a:extLst>
              </a:tr>
              <a:tr h="501858">
                <a:tc>
                  <a:txBody>
                    <a:bodyPr/>
                    <a:lstStyle/>
                    <a:p>
                      <a:pPr algn="ctr">
                        <a:lnSpc>
                          <a:spcPts val="1800"/>
                        </a:lnSpc>
                        <a:spcBef>
                          <a:spcPts val="600"/>
                        </a:spcBef>
                        <a:spcAft>
                          <a:spcPts val="600"/>
                        </a:spcAft>
                      </a:pPr>
                      <a:r>
                        <a:rPr lang="es-ES" sz="900" spc="0" dirty="0">
                          <a:effectLst/>
                        </a:rPr>
                        <a:t>1</a:t>
                      </a:r>
                      <a:endParaRPr lang="es-PY" sz="1100" spc="-20" dirty="0">
                        <a:effectLst/>
                        <a:latin typeface="Times New Roman"/>
                        <a:ea typeface="Times New Roman"/>
                        <a:cs typeface="Times New Roman"/>
                      </a:endParaRPr>
                    </a:p>
                  </a:txBody>
                  <a:tcPr marL="64708" marR="64708" marT="0" marB="0" anchor="ctr"/>
                </a:tc>
                <a:tc>
                  <a:txBody>
                    <a:bodyPr/>
                    <a:lstStyle/>
                    <a:p>
                      <a:pPr algn="l">
                        <a:spcAft>
                          <a:spcPts val="0"/>
                        </a:spcAft>
                      </a:pPr>
                      <a:r>
                        <a:rPr lang="es-ES" sz="900" dirty="0">
                          <a:effectLst/>
                        </a:rPr>
                        <a:t>Transformadores de Potencia con tensión nominal igual o superior a 66 </a:t>
                      </a:r>
                      <a:r>
                        <a:rPr lang="es-ES" sz="900" dirty="0" err="1">
                          <a:effectLst/>
                        </a:rPr>
                        <a:t>kV</a:t>
                      </a:r>
                      <a:r>
                        <a:rPr lang="es-ES" sz="900" dirty="0">
                          <a:effectLst/>
                        </a:rPr>
                        <a:t> y potencia igual o superior a 10 MVA, con tecnología en aceite vegetal.</a:t>
                      </a:r>
                      <a:endParaRPr lang="es-PY" sz="1000" b="1" dirty="0">
                        <a:effectLst/>
                        <a:latin typeface="Calibri"/>
                        <a:ea typeface="Calibri"/>
                        <a:cs typeface="Times New Roman"/>
                      </a:endParaRPr>
                    </a:p>
                  </a:txBody>
                  <a:tcPr marL="64708" marR="64708" marT="0" marB="0" anchor="ctr"/>
                </a:tc>
                <a:tc>
                  <a:txBody>
                    <a:bodyPr/>
                    <a:lstStyle/>
                    <a:p>
                      <a:pPr algn="ctr">
                        <a:lnSpc>
                          <a:spcPts val="1800"/>
                        </a:lnSpc>
                        <a:spcBef>
                          <a:spcPts val="600"/>
                        </a:spcBef>
                        <a:spcAft>
                          <a:spcPts val="600"/>
                        </a:spcAft>
                      </a:pPr>
                      <a:r>
                        <a:rPr lang="es-ES" sz="900" spc="0" dirty="0">
                          <a:effectLst/>
                        </a:rPr>
                        <a:t>20</a:t>
                      </a:r>
                      <a:endParaRPr lang="es-PY" sz="1100" spc="-20" dirty="0">
                        <a:effectLst/>
                        <a:latin typeface="Times New Roman"/>
                        <a:ea typeface="Times New Roman"/>
                        <a:cs typeface="Times New Roman"/>
                      </a:endParaRPr>
                    </a:p>
                  </a:txBody>
                  <a:tcPr marL="64708" marR="64708" marT="0" marB="0" anchor="ctr"/>
                </a:tc>
                <a:extLst>
                  <a:ext uri="{0D108BD9-81ED-4DB2-BD59-A6C34878D82A}">
                    <a16:rowId xmlns:a16="http://schemas.microsoft.com/office/drawing/2014/main" val="10002"/>
                  </a:ext>
                </a:extLst>
              </a:tr>
              <a:tr h="313097">
                <a:tc>
                  <a:txBody>
                    <a:bodyPr/>
                    <a:lstStyle/>
                    <a:p>
                      <a:pPr algn="ctr">
                        <a:lnSpc>
                          <a:spcPts val="1800"/>
                        </a:lnSpc>
                        <a:spcBef>
                          <a:spcPts val="600"/>
                        </a:spcBef>
                        <a:spcAft>
                          <a:spcPts val="600"/>
                        </a:spcAft>
                      </a:pPr>
                      <a:r>
                        <a:rPr lang="es-ES" sz="900" spc="-20">
                          <a:effectLst/>
                        </a:rPr>
                        <a:t>2</a:t>
                      </a:r>
                      <a:endParaRPr lang="es-PY" sz="1100" spc="-20">
                        <a:effectLst/>
                        <a:latin typeface="Times New Roman"/>
                        <a:ea typeface="Times New Roman"/>
                        <a:cs typeface="Times New Roman"/>
                      </a:endParaRPr>
                    </a:p>
                  </a:txBody>
                  <a:tcPr marL="64708" marR="64708" marT="0" marB="0" anchor="ctr"/>
                </a:tc>
                <a:tc>
                  <a:txBody>
                    <a:bodyPr/>
                    <a:lstStyle/>
                    <a:p>
                      <a:pPr algn="l">
                        <a:spcAft>
                          <a:spcPts val="0"/>
                        </a:spcAft>
                      </a:pPr>
                      <a:r>
                        <a:rPr lang="es-ES" sz="900" dirty="0">
                          <a:effectLst/>
                        </a:rPr>
                        <a:t>Módulos de posiciones de Subestaciones para 66 kV o tensión superior, aislados en gas SF6 (Bahía completa GIS)  </a:t>
                      </a:r>
                      <a:endParaRPr lang="es-PY" sz="1000" b="1" dirty="0">
                        <a:effectLst/>
                        <a:latin typeface="Calibri"/>
                        <a:ea typeface="Calibri"/>
                        <a:cs typeface="Times New Roman"/>
                      </a:endParaRPr>
                    </a:p>
                  </a:txBody>
                  <a:tcPr marL="64708" marR="64708" marT="0" marB="0" anchor="ctr"/>
                </a:tc>
                <a:tc>
                  <a:txBody>
                    <a:bodyPr/>
                    <a:lstStyle/>
                    <a:p>
                      <a:pPr algn="ctr">
                        <a:lnSpc>
                          <a:spcPts val="1800"/>
                        </a:lnSpc>
                        <a:spcBef>
                          <a:spcPts val="400"/>
                        </a:spcBef>
                        <a:spcAft>
                          <a:spcPts val="600"/>
                        </a:spcAft>
                      </a:pPr>
                      <a:r>
                        <a:rPr lang="es-ES" sz="900" spc="-20">
                          <a:effectLst/>
                        </a:rPr>
                        <a:t>100</a:t>
                      </a:r>
                      <a:endParaRPr lang="es-PY" sz="1100" spc="-20">
                        <a:effectLst/>
                        <a:latin typeface="Times New Roman"/>
                        <a:ea typeface="Times New Roman"/>
                        <a:cs typeface="Times New Roman"/>
                      </a:endParaRPr>
                    </a:p>
                  </a:txBody>
                  <a:tcPr marL="64708" marR="64708" marT="0" marB="0" anchor="ctr"/>
                </a:tc>
                <a:extLst>
                  <a:ext uri="{0D108BD9-81ED-4DB2-BD59-A6C34878D82A}">
                    <a16:rowId xmlns:a16="http://schemas.microsoft.com/office/drawing/2014/main" val="10003"/>
                  </a:ext>
                </a:extLst>
              </a:tr>
              <a:tr h="317702">
                <a:tc>
                  <a:txBody>
                    <a:bodyPr/>
                    <a:lstStyle/>
                    <a:p>
                      <a:pPr algn="ctr">
                        <a:lnSpc>
                          <a:spcPts val="1800"/>
                        </a:lnSpc>
                        <a:spcBef>
                          <a:spcPts val="600"/>
                        </a:spcBef>
                        <a:spcAft>
                          <a:spcPts val="600"/>
                        </a:spcAft>
                      </a:pPr>
                      <a:r>
                        <a:rPr lang="es-ES" sz="900" spc="-20">
                          <a:effectLst/>
                        </a:rPr>
                        <a:t>3</a:t>
                      </a:r>
                      <a:endParaRPr lang="es-PY" sz="1100" spc="-20">
                        <a:effectLst/>
                        <a:latin typeface="Times New Roman"/>
                        <a:ea typeface="Times New Roman"/>
                        <a:cs typeface="Times New Roman"/>
                      </a:endParaRPr>
                    </a:p>
                  </a:txBody>
                  <a:tcPr marL="64708" marR="64708" marT="0" marB="0" anchor="ctr"/>
                </a:tc>
                <a:tc>
                  <a:txBody>
                    <a:bodyPr/>
                    <a:lstStyle/>
                    <a:p>
                      <a:pPr algn="l">
                        <a:lnSpc>
                          <a:spcPct val="115000"/>
                        </a:lnSpc>
                        <a:spcBef>
                          <a:spcPts val="400"/>
                        </a:spcBef>
                        <a:spcAft>
                          <a:spcPts val="600"/>
                        </a:spcAft>
                      </a:pPr>
                      <a:r>
                        <a:rPr lang="es-ES" sz="900" dirty="0">
                          <a:effectLst/>
                        </a:rPr>
                        <a:t>Celdas para 23</a:t>
                      </a:r>
                      <a:r>
                        <a:rPr lang="es-PY" sz="900" dirty="0">
                          <a:effectLst/>
                        </a:rPr>
                        <a:t> kV, aisladas en gas SF6 (posición completa)  </a:t>
                      </a:r>
                      <a:endParaRPr lang="es-PY" sz="1000" dirty="0">
                        <a:effectLst/>
                        <a:latin typeface="Calibri"/>
                        <a:ea typeface="Calibri"/>
                        <a:cs typeface="Times New Roman"/>
                      </a:endParaRPr>
                    </a:p>
                  </a:txBody>
                  <a:tcPr marL="64708" marR="64708" marT="0" marB="0" anchor="ctr"/>
                </a:tc>
                <a:tc>
                  <a:txBody>
                    <a:bodyPr/>
                    <a:lstStyle/>
                    <a:p>
                      <a:pPr algn="ctr">
                        <a:lnSpc>
                          <a:spcPts val="1800"/>
                        </a:lnSpc>
                        <a:spcBef>
                          <a:spcPts val="400"/>
                        </a:spcBef>
                        <a:spcAft>
                          <a:spcPts val="600"/>
                        </a:spcAft>
                      </a:pPr>
                      <a:r>
                        <a:rPr lang="es-PY" sz="900" spc="-20">
                          <a:effectLst/>
                        </a:rPr>
                        <a:t>200</a:t>
                      </a:r>
                      <a:endParaRPr lang="es-PY" sz="1100" spc="-20">
                        <a:effectLst/>
                        <a:latin typeface="Times New Roman"/>
                        <a:ea typeface="Times New Roman"/>
                        <a:cs typeface="Times New Roman"/>
                      </a:endParaRPr>
                    </a:p>
                  </a:txBody>
                  <a:tcPr marL="64708" marR="64708" marT="0" marB="0" anchor="ctr"/>
                </a:tc>
                <a:extLst>
                  <a:ext uri="{0D108BD9-81ED-4DB2-BD59-A6C34878D82A}">
                    <a16:rowId xmlns:a16="http://schemas.microsoft.com/office/drawing/2014/main" val="10004"/>
                  </a:ext>
                </a:extLst>
              </a:tr>
              <a:tr h="317702">
                <a:tc>
                  <a:txBody>
                    <a:bodyPr/>
                    <a:lstStyle/>
                    <a:p>
                      <a:pPr algn="ctr">
                        <a:lnSpc>
                          <a:spcPts val="1800"/>
                        </a:lnSpc>
                        <a:spcBef>
                          <a:spcPts val="600"/>
                        </a:spcBef>
                        <a:spcAft>
                          <a:spcPts val="600"/>
                        </a:spcAft>
                      </a:pPr>
                      <a:r>
                        <a:rPr lang="es-ES" sz="900" spc="-20">
                          <a:effectLst/>
                        </a:rPr>
                        <a:t>4</a:t>
                      </a:r>
                      <a:endParaRPr lang="es-PY" sz="1100" spc="-20">
                        <a:effectLst/>
                        <a:latin typeface="Times New Roman"/>
                        <a:ea typeface="Times New Roman"/>
                        <a:cs typeface="Times New Roman"/>
                      </a:endParaRPr>
                    </a:p>
                  </a:txBody>
                  <a:tcPr marL="64708" marR="64708" marT="0" marB="0" anchor="ctr"/>
                </a:tc>
                <a:tc>
                  <a:txBody>
                    <a:bodyPr/>
                    <a:lstStyle/>
                    <a:p>
                      <a:pPr algn="l">
                        <a:lnSpc>
                          <a:spcPct val="115000"/>
                        </a:lnSpc>
                        <a:spcBef>
                          <a:spcPts val="400"/>
                        </a:spcBef>
                        <a:spcAft>
                          <a:spcPts val="600"/>
                        </a:spcAft>
                      </a:pPr>
                      <a:r>
                        <a:rPr lang="es-PY" sz="900" dirty="0">
                          <a:effectLst/>
                        </a:rPr>
                        <a:t>Cable Aislado XLPE para 66 kV o tensiones superiores</a:t>
                      </a:r>
                      <a:endParaRPr lang="es-PY" sz="1000" dirty="0">
                        <a:effectLst/>
                        <a:latin typeface="Calibri"/>
                        <a:ea typeface="Calibri"/>
                        <a:cs typeface="Times New Roman"/>
                      </a:endParaRPr>
                    </a:p>
                  </a:txBody>
                  <a:tcPr marL="64708" marR="64708" marT="0" marB="0" anchor="ctr"/>
                </a:tc>
                <a:tc>
                  <a:txBody>
                    <a:bodyPr/>
                    <a:lstStyle/>
                    <a:p>
                      <a:pPr algn="ctr">
                        <a:lnSpc>
                          <a:spcPts val="1800"/>
                        </a:lnSpc>
                        <a:spcBef>
                          <a:spcPts val="400"/>
                        </a:spcBef>
                        <a:spcAft>
                          <a:spcPts val="600"/>
                        </a:spcAft>
                      </a:pPr>
                      <a:r>
                        <a:rPr lang="es-ES" sz="900" spc="-20">
                          <a:effectLst/>
                        </a:rPr>
                        <a:t>50.000 m</a:t>
                      </a:r>
                      <a:endParaRPr lang="es-PY" sz="1100" spc="-20">
                        <a:effectLst/>
                        <a:latin typeface="Times New Roman"/>
                        <a:ea typeface="Times New Roman"/>
                        <a:cs typeface="Times New Roman"/>
                      </a:endParaRPr>
                    </a:p>
                  </a:txBody>
                  <a:tcPr marL="64708" marR="64708" marT="0" marB="0" anchor="ctr"/>
                </a:tc>
                <a:extLst>
                  <a:ext uri="{0D108BD9-81ED-4DB2-BD59-A6C34878D82A}">
                    <a16:rowId xmlns:a16="http://schemas.microsoft.com/office/drawing/2014/main" val="10005"/>
                  </a:ext>
                </a:extLst>
              </a:tr>
              <a:tr h="317702">
                <a:tc>
                  <a:txBody>
                    <a:bodyPr/>
                    <a:lstStyle/>
                    <a:p>
                      <a:pPr algn="ctr">
                        <a:lnSpc>
                          <a:spcPts val="1800"/>
                        </a:lnSpc>
                        <a:spcBef>
                          <a:spcPts val="600"/>
                        </a:spcBef>
                        <a:spcAft>
                          <a:spcPts val="600"/>
                        </a:spcAft>
                      </a:pPr>
                      <a:r>
                        <a:rPr lang="es-ES" sz="900" spc="-20">
                          <a:effectLst/>
                        </a:rPr>
                        <a:t>5</a:t>
                      </a:r>
                      <a:endParaRPr lang="es-PY" sz="1100" spc="-20">
                        <a:effectLst/>
                        <a:latin typeface="Times New Roman"/>
                        <a:ea typeface="Times New Roman"/>
                        <a:cs typeface="Times New Roman"/>
                      </a:endParaRPr>
                    </a:p>
                  </a:txBody>
                  <a:tcPr marL="64708" marR="64708" marT="0" marB="0" anchor="ctr"/>
                </a:tc>
                <a:tc>
                  <a:txBody>
                    <a:bodyPr/>
                    <a:lstStyle/>
                    <a:p>
                      <a:pPr algn="l">
                        <a:lnSpc>
                          <a:spcPct val="115000"/>
                        </a:lnSpc>
                        <a:spcBef>
                          <a:spcPts val="400"/>
                        </a:spcBef>
                        <a:spcAft>
                          <a:spcPts val="600"/>
                        </a:spcAft>
                      </a:pPr>
                      <a:r>
                        <a:rPr lang="es-PY" sz="900" dirty="0">
                          <a:effectLst/>
                        </a:rPr>
                        <a:t>Cable Aislado XLPE para 23 kV o tensiones superiores</a:t>
                      </a:r>
                      <a:endParaRPr lang="es-PY" sz="1000" dirty="0">
                        <a:effectLst/>
                        <a:latin typeface="Calibri"/>
                        <a:ea typeface="Calibri"/>
                        <a:cs typeface="Times New Roman"/>
                      </a:endParaRPr>
                    </a:p>
                  </a:txBody>
                  <a:tcPr marL="64708" marR="64708" marT="0" marB="0" anchor="ctr"/>
                </a:tc>
                <a:tc>
                  <a:txBody>
                    <a:bodyPr/>
                    <a:lstStyle/>
                    <a:p>
                      <a:pPr algn="ctr">
                        <a:lnSpc>
                          <a:spcPts val="1800"/>
                        </a:lnSpc>
                        <a:spcBef>
                          <a:spcPts val="400"/>
                        </a:spcBef>
                        <a:spcAft>
                          <a:spcPts val="600"/>
                        </a:spcAft>
                      </a:pPr>
                      <a:r>
                        <a:rPr lang="es-ES" sz="900" spc="-20">
                          <a:effectLst/>
                        </a:rPr>
                        <a:t>50.000 m</a:t>
                      </a:r>
                      <a:endParaRPr lang="es-PY" sz="1100" spc="-20">
                        <a:effectLst/>
                        <a:latin typeface="Times New Roman"/>
                        <a:ea typeface="Times New Roman"/>
                        <a:cs typeface="Times New Roman"/>
                      </a:endParaRPr>
                    </a:p>
                  </a:txBody>
                  <a:tcPr marL="64708" marR="64708" marT="0" marB="0" anchor="ctr"/>
                </a:tc>
                <a:extLst>
                  <a:ext uri="{0D108BD9-81ED-4DB2-BD59-A6C34878D82A}">
                    <a16:rowId xmlns:a16="http://schemas.microsoft.com/office/drawing/2014/main" val="10006"/>
                  </a:ext>
                </a:extLst>
              </a:tr>
              <a:tr h="395977">
                <a:tc>
                  <a:txBody>
                    <a:bodyPr/>
                    <a:lstStyle/>
                    <a:p>
                      <a:pPr algn="ctr">
                        <a:lnSpc>
                          <a:spcPts val="1800"/>
                        </a:lnSpc>
                        <a:spcBef>
                          <a:spcPts val="600"/>
                        </a:spcBef>
                        <a:spcAft>
                          <a:spcPts val="600"/>
                        </a:spcAft>
                      </a:pPr>
                      <a:r>
                        <a:rPr lang="es-ES" sz="900" spc="-20">
                          <a:effectLst/>
                        </a:rPr>
                        <a:t>6</a:t>
                      </a:r>
                      <a:endParaRPr lang="es-PY" sz="1100" spc="-20">
                        <a:effectLst/>
                        <a:latin typeface="Times New Roman"/>
                        <a:ea typeface="Times New Roman"/>
                        <a:cs typeface="Times New Roman"/>
                      </a:endParaRPr>
                    </a:p>
                  </a:txBody>
                  <a:tcPr marL="64708" marR="64708" marT="0" marB="0" anchor="ctr"/>
                </a:tc>
                <a:tc>
                  <a:txBody>
                    <a:bodyPr/>
                    <a:lstStyle/>
                    <a:p>
                      <a:pPr algn="l">
                        <a:spcAft>
                          <a:spcPts val="0"/>
                        </a:spcAft>
                      </a:pPr>
                      <a:r>
                        <a:rPr lang="es-PY" sz="900" dirty="0">
                          <a:effectLst/>
                        </a:rPr>
                        <a:t>Mufas Terminales para cables aislados de 66 kV o tensiones superiores</a:t>
                      </a:r>
                      <a:endParaRPr lang="es-PY" sz="1000" b="1" dirty="0">
                        <a:effectLst/>
                        <a:latin typeface="Calibri"/>
                        <a:ea typeface="Calibri"/>
                        <a:cs typeface="Times New Roman"/>
                      </a:endParaRPr>
                    </a:p>
                  </a:txBody>
                  <a:tcPr marL="64708" marR="64708" marT="0" marB="0" anchor="ctr"/>
                </a:tc>
                <a:tc>
                  <a:txBody>
                    <a:bodyPr/>
                    <a:lstStyle/>
                    <a:p>
                      <a:pPr algn="ctr">
                        <a:lnSpc>
                          <a:spcPts val="1800"/>
                        </a:lnSpc>
                        <a:spcBef>
                          <a:spcPts val="400"/>
                        </a:spcBef>
                        <a:spcAft>
                          <a:spcPts val="600"/>
                        </a:spcAft>
                      </a:pPr>
                      <a:r>
                        <a:rPr lang="es-PY" sz="900" spc="-20">
                          <a:effectLst/>
                        </a:rPr>
                        <a:t>100</a:t>
                      </a:r>
                      <a:endParaRPr lang="es-PY" sz="1100" spc="-20">
                        <a:effectLst/>
                        <a:latin typeface="Times New Roman"/>
                        <a:ea typeface="Times New Roman"/>
                        <a:cs typeface="Times New Roman"/>
                      </a:endParaRPr>
                    </a:p>
                  </a:txBody>
                  <a:tcPr marL="64708" marR="64708" marT="0" marB="0" anchor="ctr"/>
                </a:tc>
                <a:extLst>
                  <a:ext uri="{0D108BD9-81ED-4DB2-BD59-A6C34878D82A}">
                    <a16:rowId xmlns:a16="http://schemas.microsoft.com/office/drawing/2014/main" val="10007"/>
                  </a:ext>
                </a:extLst>
              </a:tr>
              <a:tr h="395977">
                <a:tc>
                  <a:txBody>
                    <a:bodyPr/>
                    <a:lstStyle/>
                    <a:p>
                      <a:pPr algn="ctr">
                        <a:lnSpc>
                          <a:spcPts val="1800"/>
                        </a:lnSpc>
                        <a:spcBef>
                          <a:spcPts val="600"/>
                        </a:spcBef>
                        <a:spcAft>
                          <a:spcPts val="600"/>
                        </a:spcAft>
                      </a:pPr>
                      <a:r>
                        <a:rPr lang="es-ES" sz="900" spc="-20">
                          <a:effectLst/>
                        </a:rPr>
                        <a:t>7</a:t>
                      </a:r>
                      <a:endParaRPr lang="es-PY" sz="1100" spc="-20">
                        <a:effectLst/>
                        <a:latin typeface="Times New Roman"/>
                        <a:ea typeface="Times New Roman"/>
                        <a:cs typeface="Times New Roman"/>
                      </a:endParaRPr>
                    </a:p>
                  </a:txBody>
                  <a:tcPr marL="64708" marR="64708" marT="0" marB="0" anchor="ctr"/>
                </a:tc>
                <a:tc>
                  <a:txBody>
                    <a:bodyPr/>
                    <a:lstStyle/>
                    <a:p>
                      <a:pPr algn="l">
                        <a:spcAft>
                          <a:spcPts val="0"/>
                        </a:spcAft>
                      </a:pPr>
                      <a:r>
                        <a:rPr lang="es-PY" sz="900" dirty="0">
                          <a:effectLst/>
                        </a:rPr>
                        <a:t>Terminales enchufables para cables aislados de 23 kV o tensiones superiores del tipo </a:t>
                      </a:r>
                      <a:r>
                        <a:rPr lang="es-PY" sz="900" dirty="0" err="1">
                          <a:effectLst/>
                        </a:rPr>
                        <a:t>plug</a:t>
                      </a:r>
                      <a:r>
                        <a:rPr lang="es-PY" sz="900" dirty="0">
                          <a:effectLst/>
                        </a:rPr>
                        <a:t>-in</a:t>
                      </a:r>
                      <a:endParaRPr lang="es-PY" sz="1000" b="1" dirty="0">
                        <a:effectLst/>
                        <a:latin typeface="Calibri"/>
                        <a:ea typeface="Calibri"/>
                        <a:cs typeface="Times New Roman"/>
                      </a:endParaRPr>
                    </a:p>
                  </a:txBody>
                  <a:tcPr marL="64708" marR="64708" marT="0" marB="0" anchor="ctr"/>
                </a:tc>
                <a:tc>
                  <a:txBody>
                    <a:bodyPr/>
                    <a:lstStyle/>
                    <a:p>
                      <a:pPr algn="ctr">
                        <a:lnSpc>
                          <a:spcPts val="1800"/>
                        </a:lnSpc>
                        <a:spcBef>
                          <a:spcPts val="400"/>
                        </a:spcBef>
                        <a:spcAft>
                          <a:spcPts val="600"/>
                        </a:spcAft>
                      </a:pPr>
                      <a:r>
                        <a:rPr lang="es-ES" sz="900" spc="-20">
                          <a:effectLst/>
                        </a:rPr>
                        <a:t>100</a:t>
                      </a:r>
                      <a:endParaRPr lang="es-PY" sz="1100" spc="-20">
                        <a:effectLst/>
                        <a:latin typeface="Times New Roman"/>
                        <a:ea typeface="Times New Roman"/>
                        <a:cs typeface="Times New Roman"/>
                      </a:endParaRPr>
                    </a:p>
                  </a:txBody>
                  <a:tcPr marL="64708" marR="64708" marT="0" marB="0" anchor="ctr"/>
                </a:tc>
                <a:extLst>
                  <a:ext uri="{0D108BD9-81ED-4DB2-BD59-A6C34878D82A}">
                    <a16:rowId xmlns:a16="http://schemas.microsoft.com/office/drawing/2014/main" val="10008"/>
                  </a:ext>
                </a:extLst>
              </a:tr>
              <a:tr h="483460">
                <a:tc>
                  <a:txBody>
                    <a:bodyPr/>
                    <a:lstStyle/>
                    <a:p>
                      <a:pPr algn="ctr">
                        <a:lnSpc>
                          <a:spcPts val="1800"/>
                        </a:lnSpc>
                        <a:spcBef>
                          <a:spcPts val="600"/>
                        </a:spcBef>
                        <a:spcAft>
                          <a:spcPts val="600"/>
                        </a:spcAft>
                      </a:pPr>
                      <a:r>
                        <a:rPr lang="es-ES" sz="900" spc="-20">
                          <a:effectLst/>
                        </a:rPr>
                        <a:t>8</a:t>
                      </a:r>
                      <a:endParaRPr lang="es-PY" sz="1100" spc="-20">
                        <a:effectLst/>
                        <a:latin typeface="Times New Roman"/>
                        <a:ea typeface="Times New Roman"/>
                        <a:cs typeface="Times New Roman"/>
                      </a:endParaRPr>
                    </a:p>
                  </a:txBody>
                  <a:tcPr marL="64708" marR="64708" marT="0" marB="0" anchor="ctr"/>
                </a:tc>
                <a:tc>
                  <a:txBody>
                    <a:bodyPr/>
                    <a:lstStyle/>
                    <a:p>
                      <a:pPr algn="l">
                        <a:spcAft>
                          <a:spcPts val="0"/>
                        </a:spcAft>
                      </a:pPr>
                      <a:r>
                        <a:rPr lang="es-ES" sz="500" dirty="0">
                          <a:effectLst/>
                        </a:rPr>
                        <a:t> </a:t>
                      </a:r>
                      <a:endParaRPr lang="es-PY" sz="1000" dirty="0">
                        <a:effectLst/>
                      </a:endParaRPr>
                    </a:p>
                    <a:p>
                      <a:pPr algn="l">
                        <a:spcAft>
                          <a:spcPts val="0"/>
                        </a:spcAft>
                      </a:pPr>
                      <a:r>
                        <a:rPr lang="es-ES" sz="900" dirty="0">
                          <a:effectLst/>
                        </a:rPr>
                        <a:t>Sistemas Integrados de Protección y Control para Subestaciones de 66 kV o tensiones superiores con tecnología similar a la de la obra propuesta. </a:t>
                      </a:r>
                      <a:r>
                        <a:rPr lang="es-ES" sz="900" baseline="30000" dirty="0">
                          <a:effectLst/>
                        </a:rPr>
                        <a:t>(1)(2)</a:t>
                      </a:r>
                      <a:endParaRPr lang="es-PY" sz="1000" b="1" dirty="0">
                        <a:effectLst/>
                        <a:latin typeface="Calibri"/>
                        <a:ea typeface="Calibri"/>
                        <a:cs typeface="Times New Roman"/>
                      </a:endParaRPr>
                    </a:p>
                  </a:txBody>
                  <a:tcPr marL="64708" marR="64708" marT="0" marB="0" anchor="ctr"/>
                </a:tc>
                <a:tc>
                  <a:txBody>
                    <a:bodyPr/>
                    <a:lstStyle/>
                    <a:p>
                      <a:pPr algn="ctr">
                        <a:lnSpc>
                          <a:spcPts val="1800"/>
                        </a:lnSpc>
                        <a:spcBef>
                          <a:spcPts val="300"/>
                        </a:spcBef>
                        <a:spcAft>
                          <a:spcPts val="300"/>
                        </a:spcAft>
                      </a:pPr>
                      <a:r>
                        <a:rPr lang="es-ES" sz="800" spc="-20" dirty="0">
                          <a:effectLst/>
                        </a:rPr>
                        <a:t>20</a:t>
                      </a:r>
                      <a:endParaRPr lang="es-PY" sz="1100" spc="-20" dirty="0">
                        <a:effectLst/>
                        <a:latin typeface="Times New Roman"/>
                        <a:ea typeface="Times New Roman"/>
                        <a:cs typeface="Times New Roman"/>
                      </a:endParaRPr>
                    </a:p>
                  </a:txBody>
                  <a:tcPr marL="64708" marR="64708" marT="0" marB="0" anchor="ctr"/>
                </a:tc>
                <a:extLst>
                  <a:ext uri="{0D108BD9-81ED-4DB2-BD59-A6C34878D82A}">
                    <a16:rowId xmlns:a16="http://schemas.microsoft.com/office/drawing/2014/main" val="10009"/>
                  </a:ext>
                </a:extLst>
              </a:tr>
            </a:tbl>
          </a:graphicData>
        </a:graphic>
      </p:graphicFrame>
      <p:sp>
        <p:nvSpPr>
          <p:cNvPr id="2" name="1 Marcador de pie de página"/>
          <p:cNvSpPr>
            <a:spLocks noGrp="1"/>
          </p:cNvSpPr>
          <p:nvPr>
            <p:ph type="ftr" sz="quarter" idx="11"/>
          </p:nvPr>
        </p:nvSpPr>
        <p:spPr/>
        <p:txBody>
          <a:bodyPr/>
          <a:lstStyle/>
          <a:p>
            <a:r>
              <a:rPr lang="es-ES" dirty="0"/>
              <a:t>6</a:t>
            </a:r>
            <a:endParaRPr lang="es-PY" dirty="0"/>
          </a:p>
        </p:txBody>
      </p:sp>
    </p:spTree>
    <p:extLst>
      <p:ext uri="{BB962C8B-B14F-4D97-AF65-F5344CB8AC3E}">
        <p14:creationId xmlns:p14="http://schemas.microsoft.com/office/powerpoint/2010/main" val="1177709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900" fill="hold"/>
                                        <p:tgtEl>
                                          <p:spTgt spid="7"/>
                                        </p:tgtEl>
                                        <p:attrNameLst>
                                          <p:attrName>ppt_x</p:attrName>
                                        </p:attrNameLst>
                                      </p:cBhvr>
                                      <p:tavLst>
                                        <p:tav tm="0">
                                          <p:val>
                                            <p:strVal val="0-#ppt_w/2"/>
                                          </p:val>
                                        </p:tav>
                                        <p:tav tm="100000">
                                          <p:val>
                                            <p:strVal val="#ppt_x"/>
                                          </p:val>
                                        </p:tav>
                                      </p:tavLst>
                                    </p:anim>
                                    <p:anim calcmode="lin" valueType="num">
                                      <p:cBhvr additive="base">
                                        <p:cTn id="8" dur="9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a:off x="683568" y="2262030"/>
            <a:ext cx="3681108" cy="1209620"/>
          </a:xfrm>
          <a:prstGeom prst="rightArrow">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800" b="1" dirty="0">
                <a:solidFill>
                  <a:schemeClr val="tx1"/>
                </a:solidFill>
              </a:rPr>
              <a:t>2. </a:t>
            </a:r>
            <a:r>
              <a:rPr lang="en-US" b="1" dirty="0">
                <a:solidFill>
                  <a:schemeClr val="tx1"/>
                </a:solidFill>
              </a:rPr>
              <a:t>PROCESO LICITATORIO</a:t>
            </a:r>
            <a:endParaRPr lang="en-US" sz="1800" b="1" dirty="0">
              <a:solidFill>
                <a:schemeClr val="tx1"/>
              </a:solidFill>
            </a:endParaRPr>
          </a:p>
        </p:txBody>
      </p:sp>
      <p:sp>
        <p:nvSpPr>
          <p:cNvPr id="14" name="13 Rectángulo"/>
          <p:cNvSpPr/>
          <p:nvPr/>
        </p:nvSpPr>
        <p:spPr>
          <a:xfrm>
            <a:off x="323528" y="260648"/>
            <a:ext cx="8567307" cy="646331"/>
          </a:xfrm>
          <a:prstGeom prst="rect">
            <a:avLst/>
          </a:prstGeom>
        </p:spPr>
        <p:txBody>
          <a:bodyPr wrap="square">
            <a:spAutoFit/>
          </a:bodyPr>
          <a:lstStyle/>
          <a:p>
            <a:pPr algn="ctr"/>
            <a:r>
              <a:rPr lang="es-PY" sz="3600" dirty="0"/>
              <a:t>****Cronograma de Implementación****</a:t>
            </a:r>
          </a:p>
        </p:txBody>
      </p:sp>
      <p:sp>
        <p:nvSpPr>
          <p:cNvPr id="28" name="27 Rectángulo"/>
          <p:cNvSpPr/>
          <p:nvPr/>
        </p:nvSpPr>
        <p:spPr>
          <a:xfrm>
            <a:off x="4868762" y="5373216"/>
            <a:ext cx="3735686" cy="461665"/>
          </a:xfrm>
          <a:prstGeom prst="rect">
            <a:avLst/>
          </a:prstGeom>
          <a:noFill/>
        </p:spPr>
        <p:txBody>
          <a:bodyPr wrap="square" lIns="91440" tIns="45720" rIns="91440" bIns="45720">
            <a:spAutoFit/>
          </a:bodyPr>
          <a:lstStyle/>
          <a:p>
            <a:pPr algn="ctr"/>
            <a:r>
              <a:rPr lang="es-ES" sz="2400" b="1" dirty="0">
                <a:ln w="10541" cmpd="sng">
                  <a:solidFill>
                    <a:srgbClr val="7D7D7D">
                      <a:tint val="100000"/>
                      <a:shade val="100000"/>
                      <a:satMod val="110000"/>
                    </a:srgbClr>
                  </a:solidFill>
                  <a:prstDash val="solid"/>
                </a:ln>
                <a:solidFill>
                  <a:srgbClr val="92D050"/>
                </a:solidFill>
              </a:rPr>
              <a:t>DICIEMBRE 2022</a:t>
            </a:r>
            <a:endParaRPr lang="es-ES" sz="2400" b="1" cap="none" spc="0" dirty="0">
              <a:ln w="10541" cmpd="sng">
                <a:solidFill>
                  <a:srgbClr val="7D7D7D">
                    <a:tint val="100000"/>
                    <a:shade val="100000"/>
                    <a:satMod val="110000"/>
                  </a:srgbClr>
                </a:solidFill>
                <a:prstDash val="solid"/>
              </a:ln>
              <a:solidFill>
                <a:srgbClr val="92D050"/>
              </a:solidFill>
              <a:effectLst/>
            </a:endParaRPr>
          </a:p>
        </p:txBody>
      </p:sp>
      <p:pic>
        <p:nvPicPr>
          <p:cNvPr id="3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ight Arrow 7"/>
          <p:cNvSpPr/>
          <p:nvPr/>
        </p:nvSpPr>
        <p:spPr>
          <a:xfrm>
            <a:off x="683568" y="5002264"/>
            <a:ext cx="3686150" cy="1209620"/>
          </a:xfrm>
          <a:prstGeom prst="rightArrow">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800" b="1" dirty="0">
                <a:solidFill>
                  <a:schemeClr val="tx1"/>
                </a:solidFill>
              </a:rPr>
              <a:t>4. </a:t>
            </a:r>
            <a:r>
              <a:rPr lang="en-US" b="1" dirty="0">
                <a:solidFill>
                  <a:schemeClr val="tx1"/>
                </a:solidFill>
              </a:rPr>
              <a:t>PUESTA EN SERVICIO</a:t>
            </a:r>
            <a:endParaRPr lang="en-US" sz="1800" b="1" dirty="0">
              <a:solidFill>
                <a:schemeClr val="tx1"/>
              </a:solidFill>
            </a:endParaRPr>
          </a:p>
        </p:txBody>
      </p:sp>
      <p:cxnSp>
        <p:nvCxnSpPr>
          <p:cNvPr id="20" name="19 Conector recto"/>
          <p:cNvCxnSpPr/>
          <p:nvPr/>
        </p:nvCxnSpPr>
        <p:spPr>
          <a:xfrm>
            <a:off x="4355976" y="933792"/>
            <a:ext cx="13886" cy="5278092"/>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2" name="21 Rectángulo"/>
          <p:cNvSpPr/>
          <p:nvPr/>
        </p:nvSpPr>
        <p:spPr>
          <a:xfrm>
            <a:off x="4721487" y="2642451"/>
            <a:ext cx="3735686" cy="461665"/>
          </a:xfrm>
          <a:prstGeom prst="rect">
            <a:avLst/>
          </a:prstGeom>
          <a:noFill/>
        </p:spPr>
        <p:txBody>
          <a:bodyPr wrap="square" lIns="91440" tIns="45720" rIns="91440" bIns="45720">
            <a:spAutoFit/>
          </a:bodyPr>
          <a:lstStyle/>
          <a:p>
            <a:pPr algn="ctr"/>
            <a:r>
              <a:rPr lang="es-ES" sz="2400" b="1" dirty="0">
                <a:ln w="10541" cmpd="sng">
                  <a:solidFill>
                    <a:srgbClr val="7D7D7D">
                      <a:tint val="100000"/>
                      <a:shade val="100000"/>
                      <a:satMod val="110000"/>
                    </a:srgbClr>
                  </a:solidFill>
                  <a:prstDash val="solid"/>
                </a:ln>
                <a:solidFill>
                  <a:schemeClr val="accent6">
                    <a:lumMod val="75000"/>
                  </a:schemeClr>
                </a:solidFill>
              </a:rPr>
              <a:t>OCTUBRE 2021</a:t>
            </a:r>
            <a:endParaRPr lang="es-ES" sz="2400" b="1" cap="none" spc="0" dirty="0">
              <a:ln w="10541" cmpd="sng">
                <a:solidFill>
                  <a:srgbClr val="7D7D7D">
                    <a:tint val="100000"/>
                    <a:shade val="100000"/>
                    <a:satMod val="110000"/>
                  </a:srgbClr>
                </a:solidFill>
                <a:prstDash val="solid"/>
              </a:ln>
              <a:solidFill>
                <a:schemeClr val="accent6">
                  <a:lumMod val="75000"/>
                </a:schemeClr>
              </a:solidFill>
              <a:effectLst/>
            </a:endParaRPr>
          </a:p>
        </p:txBody>
      </p:sp>
      <p:sp>
        <p:nvSpPr>
          <p:cNvPr id="26" name="Right Arrow 7"/>
          <p:cNvSpPr/>
          <p:nvPr/>
        </p:nvSpPr>
        <p:spPr>
          <a:xfrm>
            <a:off x="683568" y="933792"/>
            <a:ext cx="3686294" cy="1209620"/>
          </a:xfrm>
          <a:prstGeom prst="rightArrow">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800" b="1" dirty="0">
                <a:solidFill>
                  <a:schemeClr val="tx1"/>
                </a:solidFill>
              </a:rPr>
              <a:t>1. </a:t>
            </a:r>
            <a:r>
              <a:rPr lang="en-US" b="1" dirty="0">
                <a:solidFill>
                  <a:schemeClr val="tx1"/>
                </a:solidFill>
              </a:rPr>
              <a:t>PROYECTO PARA IMPLEMENTACION</a:t>
            </a:r>
            <a:endParaRPr lang="en-US" sz="1800" b="1" dirty="0">
              <a:solidFill>
                <a:schemeClr val="tx1"/>
              </a:solidFill>
            </a:endParaRPr>
          </a:p>
        </p:txBody>
      </p:sp>
      <p:sp>
        <p:nvSpPr>
          <p:cNvPr id="27" name="26 Rectángulo"/>
          <p:cNvSpPr/>
          <p:nvPr/>
        </p:nvSpPr>
        <p:spPr>
          <a:xfrm>
            <a:off x="4770630" y="1286008"/>
            <a:ext cx="3735686" cy="461665"/>
          </a:xfrm>
          <a:prstGeom prst="rect">
            <a:avLst/>
          </a:prstGeom>
          <a:noFill/>
        </p:spPr>
        <p:txBody>
          <a:bodyPr wrap="square" lIns="91440" tIns="45720" rIns="91440" bIns="45720">
            <a:spAutoFit/>
          </a:bodyPr>
          <a:lstStyle/>
          <a:p>
            <a:pPr algn="ctr"/>
            <a:r>
              <a:rPr lang="es-ES" sz="2400" b="1" dirty="0">
                <a:ln w="10541" cmpd="sng">
                  <a:solidFill>
                    <a:srgbClr val="7D7D7D">
                      <a:tint val="100000"/>
                      <a:shade val="100000"/>
                      <a:satMod val="110000"/>
                    </a:srgbClr>
                  </a:solidFill>
                  <a:prstDash val="solid"/>
                </a:ln>
                <a:solidFill>
                  <a:schemeClr val="tx2">
                    <a:lumMod val="40000"/>
                    <a:lumOff val="60000"/>
                  </a:schemeClr>
                </a:solidFill>
              </a:rPr>
              <a:t>MARZO 2021</a:t>
            </a:r>
            <a:endParaRPr lang="es-ES" sz="2400" b="1" cap="none" spc="0" dirty="0">
              <a:ln w="10541" cmpd="sng">
                <a:solidFill>
                  <a:srgbClr val="7D7D7D">
                    <a:tint val="100000"/>
                    <a:shade val="100000"/>
                    <a:satMod val="110000"/>
                  </a:srgbClr>
                </a:solidFill>
                <a:prstDash val="solid"/>
              </a:ln>
              <a:solidFill>
                <a:schemeClr val="tx2">
                  <a:lumMod val="40000"/>
                  <a:lumOff val="60000"/>
                </a:schemeClr>
              </a:solidFill>
              <a:effectLst/>
            </a:endParaRPr>
          </a:p>
        </p:txBody>
      </p:sp>
      <p:sp>
        <p:nvSpPr>
          <p:cNvPr id="11" name="Right Arrow 7"/>
          <p:cNvSpPr/>
          <p:nvPr/>
        </p:nvSpPr>
        <p:spPr>
          <a:xfrm>
            <a:off x="683568" y="3560434"/>
            <a:ext cx="3672408" cy="1209620"/>
          </a:xfrm>
          <a:prstGeom prst="rightArrow">
            <a:avLst/>
          </a:prstGeom>
          <a:solidFill>
            <a:schemeClr val="accent4">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800" b="1" dirty="0">
                <a:solidFill>
                  <a:schemeClr val="tx1"/>
                </a:solidFill>
              </a:rPr>
              <a:t>3. </a:t>
            </a:r>
            <a:r>
              <a:rPr lang="en-US" b="1" dirty="0">
                <a:solidFill>
                  <a:schemeClr val="tx1"/>
                </a:solidFill>
              </a:rPr>
              <a:t>EVALUACION Y ADJUDICACION</a:t>
            </a:r>
            <a:endParaRPr lang="en-US" sz="1800" b="1" dirty="0">
              <a:solidFill>
                <a:schemeClr val="tx1"/>
              </a:solidFill>
            </a:endParaRPr>
          </a:p>
        </p:txBody>
      </p:sp>
      <p:sp>
        <p:nvSpPr>
          <p:cNvPr id="12" name="11 Rectángulo"/>
          <p:cNvSpPr/>
          <p:nvPr/>
        </p:nvSpPr>
        <p:spPr>
          <a:xfrm>
            <a:off x="4873887" y="3935554"/>
            <a:ext cx="3735686" cy="461665"/>
          </a:xfrm>
          <a:prstGeom prst="rect">
            <a:avLst/>
          </a:prstGeom>
          <a:noFill/>
        </p:spPr>
        <p:txBody>
          <a:bodyPr wrap="square" lIns="91440" tIns="45720" rIns="91440" bIns="45720">
            <a:spAutoFit/>
          </a:bodyPr>
          <a:lstStyle/>
          <a:p>
            <a:pPr algn="ctr"/>
            <a:r>
              <a:rPr lang="es-ES" sz="2400" b="1" dirty="0">
                <a:ln w="10541" cmpd="sng">
                  <a:solidFill>
                    <a:srgbClr val="7D7D7D">
                      <a:tint val="100000"/>
                      <a:shade val="100000"/>
                      <a:satMod val="110000"/>
                    </a:srgbClr>
                  </a:solidFill>
                  <a:prstDash val="solid"/>
                </a:ln>
                <a:solidFill>
                  <a:schemeClr val="accent4">
                    <a:lumMod val="60000"/>
                    <a:lumOff val="40000"/>
                  </a:schemeClr>
                </a:solidFill>
              </a:rPr>
              <a:t>DICIEMBRE 2021</a:t>
            </a:r>
            <a:endParaRPr lang="es-ES" sz="2400" b="1" cap="none" spc="0" dirty="0">
              <a:ln w="10541" cmpd="sng">
                <a:solidFill>
                  <a:srgbClr val="7D7D7D">
                    <a:tint val="100000"/>
                    <a:shade val="100000"/>
                    <a:satMod val="110000"/>
                  </a:srgbClr>
                </a:solidFill>
                <a:prstDash val="solid"/>
              </a:ln>
              <a:solidFill>
                <a:schemeClr val="accent4">
                  <a:lumMod val="60000"/>
                  <a:lumOff val="40000"/>
                </a:schemeClr>
              </a:solidFill>
              <a:effectLst/>
            </a:endParaRPr>
          </a:p>
        </p:txBody>
      </p:sp>
      <p:sp>
        <p:nvSpPr>
          <p:cNvPr id="15" name="1 Marcador de pie de página"/>
          <p:cNvSpPr txBox="1">
            <a:spLocks/>
          </p:cNvSpPr>
          <p:nvPr/>
        </p:nvSpPr>
        <p:spPr>
          <a:xfrm>
            <a:off x="3124200" y="6356350"/>
            <a:ext cx="2895600" cy="365125"/>
          </a:xfrm>
          <a:prstGeom prst="rect">
            <a:avLst/>
          </a:prstGeom>
        </p:spPr>
        <p:txBody>
          <a:bodyPr/>
          <a:lstStyle>
            <a:defPPr>
              <a:defRPr lang="es-P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t>7</a:t>
            </a:r>
            <a:endParaRPr lang="es-PY" sz="1200" dirty="0"/>
          </a:p>
        </p:txBody>
      </p:sp>
    </p:spTree>
    <p:extLst>
      <p:ext uri="{BB962C8B-B14F-4D97-AF65-F5344CB8AC3E}">
        <p14:creationId xmlns:p14="http://schemas.microsoft.com/office/powerpoint/2010/main" val="3800382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900" fill="hold"/>
                                        <p:tgtEl>
                                          <p:spTgt spid="8"/>
                                        </p:tgtEl>
                                        <p:attrNameLst>
                                          <p:attrName>ppt_x</p:attrName>
                                        </p:attrNameLst>
                                      </p:cBhvr>
                                      <p:tavLst>
                                        <p:tav tm="0">
                                          <p:val>
                                            <p:strVal val="0-#ppt_w/2"/>
                                          </p:val>
                                        </p:tav>
                                        <p:tav tm="100000">
                                          <p:val>
                                            <p:strVal val="#ppt_x"/>
                                          </p:val>
                                        </p:tav>
                                      </p:tavLst>
                                    </p:anim>
                                    <p:anim calcmode="lin" valueType="num">
                                      <p:cBhvr additive="base">
                                        <p:cTn id="8" dur="9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900" fill="hold"/>
                                        <p:tgtEl>
                                          <p:spTgt spid="19"/>
                                        </p:tgtEl>
                                        <p:attrNameLst>
                                          <p:attrName>ppt_x</p:attrName>
                                        </p:attrNameLst>
                                      </p:cBhvr>
                                      <p:tavLst>
                                        <p:tav tm="0">
                                          <p:val>
                                            <p:strVal val="0-#ppt_w/2"/>
                                          </p:val>
                                        </p:tav>
                                        <p:tav tm="100000">
                                          <p:val>
                                            <p:strVal val="#ppt_x"/>
                                          </p:val>
                                        </p:tav>
                                      </p:tavLst>
                                    </p:anim>
                                    <p:anim calcmode="lin" valueType="num">
                                      <p:cBhvr additive="base">
                                        <p:cTn id="12" dur="9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900" fill="hold"/>
                                        <p:tgtEl>
                                          <p:spTgt spid="26"/>
                                        </p:tgtEl>
                                        <p:attrNameLst>
                                          <p:attrName>ppt_x</p:attrName>
                                        </p:attrNameLst>
                                      </p:cBhvr>
                                      <p:tavLst>
                                        <p:tav tm="0">
                                          <p:val>
                                            <p:strVal val="0-#ppt_w/2"/>
                                          </p:val>
                                        </p:tav>
                                        <p:tav tm="100000">
                                          <p:val>
                                            <p:strVal val="#ppt_x"/>
                                          </p:val>
                                        </p:tav>
                                      </p:tavLst>
                                    </p:anim>
                                    <p:anim calcmode="lin" valueType="num">
                                      <p:cBhvr additive="base">
                                        <p:cTn id="16" dur="9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900" fill="hold"/>
                                        <p:tgtEl>
                                          <p:spTgt spid="11"/>
                                        </p:tgtEl>
                                        <p:attrNameLst>
                                          <p:attrName>ppt_x</p:attrName>
                                        </p:attrNameLst>
                                      </p:cBhvr>
                                      <p:tavLst>
                                        <p:tav tm="0">
                                          <p:val>
                                            <p:strVal val="0-#ppt_w/2"/>
                                          </p:val>
                                        </p:tav>
                                        <p:tav tm="100000">
                                          <p:val>
                                            <p:strVal val="#ppt_x"/>
                                          </p:val>
                                        </p:tav>
                                      </p:tavLst>
                                    </p:anim>
                                    <p:anim calcmode="lin" valueType="num">
                                      <p:cBhvr additive="base">
                                        <p:cTn id="20" dur="9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P spid="26"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36337" y="439504"/>
            <a:ext cx="7606463" cy="707886"/>
          </a:xfrm>
          <a:prstGeom prst="rect">
            <a:avLst/>
          </a:prstGeom>
          <a:noFill/>
        </p:spPr>
        <p:txBody>
          <a:bodyPr wrap="square" rtlCol="0">
            <a:spAutoFit/>
          </a:bodyPr>
          <a:lstStyle/>
          <a:p>
            <a:r>
              <a:rPr lang="es-PY" sz="2200" b="1" dirty="0"/>
              <a:t>LOTE 1: </a:t>
            </a:r>
            <a:r>
              <a:rPr lang="es-PY" sz="2200" b="1" u="sng" dirty="0"/>
              <a:t>SUBESTACION RECOLETA</a:t>
            </a:r>
          </a:p>
          <a:p>
            <a:endParaRPr lang="es-ES" dirty="0"/>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462" y="6143644"/>
            <a:ext cx="818373" cy="5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7"/>
          <p:cNvSpPr/>
          <p:nvPr/>
        </p:nvSpPr>
        <p:spPr>
          <a:xfrm>
            <a:off x="791580" y="1772816"/>
            <a:ext cx="2268252" cy="648072"/>
          </a:xfrm>
          <a:prstGeom prst="rightArrow">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200" dirty="0">
                <a:solidFill>
                  <a:schemeClr val="tx1"/>
                </a:solidFill>
              </a:rPr>
              <a:t>1. UBICACIÓN</a:t>
            </a:r>
          </a:p>
        </p:txBody>
      </p:sp>
      <p:cxnSp>
        <p:nvCxnSpPr>
          <p:cNvPr id="8" name="7 Conector recto"/>
          <p:cNvCxnSpPr/>
          <p:nvPr/>
        </p:nvCxnSpPr>
        <p:spPr>
          <a:xfrm>
            <a:off x="3059832" y="1196752"/>
            <a:ext cx="0" cy="4464496"/>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5" name="14 Rectángulo"/>
          <p:cNvSpPr/>
          <p:nvPr/>
        </p:nvSpPr>
        <p:spPr>
          <a:xfrm>
            <a:off x="3347864" y="1244046"/>
            <a:ext cx="5472608" cy="1446550"/>
          </a:xfrm>
          <a:prstGeom prst="rect">
            <a:avLst/>
          </a:prstGeom>
          <a:solidFill>
            <a:schemeClr val="accent6">
              <a:lumMod val="20000"/>
              <a:lumOff val="80000"/>
            </a:schemeClr>
          </a:solidFill>
        </p:spPr>
        <p:txBody>
          <a:bodyPr wrap="square" lIns="91440" tIns="45720" rIns="91440" bIns="45720">
            <a:spAutoFit/>
          </a:bodyPr>
          <a:lstStyle/>
          <a:p>
            <a:pPr algn="just"/>
            <a:r>
              <a:rPr lang="es-ES" sz="2200" dirty="0"/>
              <a:t>Avda. </a:t>
            </a:r>
            <a:r>
              <a:rPr lang="es-ES" sz="2200" dirty="0" err="1"/>
              <a:t>Mcal</a:t>
            </a:r>
            <a:r>
              <a:rPr lang="es-ES" sz="2200" dirty="0"/>
              <a:t>. López c/ Santísimo Sacramento</a:t>
            </a:r>
          </a:p>
          <a:p>
            <a:pPr algn="just"/>
            <a:r>
              <a:rPr lang="es-ES" sz="2200" dirty="0"/>
              <a:t>Barrio Recoleta</a:t>
            </a:r>
          </a:p>
          <a:p>
            <a:pPr algn="just"/>
            <a:r>
              <a:rPr lang="es-ES" sz="2200" dirty="0"/>
              <a:t>Ciudad de Asunción</a:t>
            </a:r>
          </a:p>
          <a:p>
            <a:pPr algn="just"/>
            <a:r>
              <a:rPr lang="es-ES" sz="2200" dirty="0"/>
              <a:t>Actual Puesto de Distribución SM273</a:t>
            </a:r>
          </a:p>
        </p:txBody>
      </p:sp>
      <p:sp>
        <p:nvSpPr>
          <p:cNvPr id="16" name="15 Rectángulo"/>
          <p:cNvSpPr/>
          <p:nvPr/>
        </p:nvSpPr>
        <p:spPr>
          <a:xfrm>
            <a:off x="3347864" y="3149206"/>
            <a:ext cx="5472608" cy="2462213"/>
          </a:xfrm>
          <a:prstGeom prst="rect">
            <a:avLst/>
          </a:prstGeom>
          <a:solidFill>
            <a:schemeClr val="accent3">
              <a:lumMod val="20000"/>
              <a:lumOff val="80000"/>
            </a:schemeClr>
          </a:solidFill>
        </p:spPr>
        <p:txBody>
          <a:bodyPr wrap="square" lIns="91440" tIns="45720" rIns="91440" bIns="45720">
            <a:spAutoFit/>
          </a:bodyPr>
          <a:lstStyle/>
          <a:p>
            <a:pPr algn="just"/>
            <a:r>
              <a:rPr lang="es-ES" sz="2200" dirty="0"/>
              <a:t>Construcción de la Subestación RECOLETA en 66 kV, de tecnología compacta, sin riesgos con el Medio Ambiente, aplicables en zonas urbanas y su interconexión al SIN (Sistema Interconectado Nacional), a través de la derivación de la Línea de Transmisión 66 kV Barrio Parque-San Miguel. </a:t>
            </a:r>
            <a:endParaRPr lang="es-PY" sz="2200" b="1" dirty="0"/>
          </a:p>
        </p:txBody>
      </p:sp>
      <p:sp>
        <p:nvSpPr>
          <p:cNvPr id="17" name="Right Arrow 7"/>
          <p:cNvSpPr/>
          <p:nvPr/>
        </p:nvSpPr>
        <p:spPr>
          <a:xfrm>
            <a:off x="791580" y="4077072"/>
            <a:ext cx="2268252" cy="648072"/>
          </a:xfrm>
          <a:prstGeom prst="rightArrow">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2200" dirty="0">
                <a:solidFill>
                  <a:schemeClr val="tx1"/>
                </a:solidFill>
              </a:rPr>
              <a:t>2. OBJETO</a:t>
            </a:r>
          </a:p>
        </p:txBody>
      </p:sp>
      <p:sp>
        <p:nvSpPr>
          <p:cNvPr id="2" name="1 Marcador de pie de página"/>
          <p:cNvSpPr>
            <a:spLocks noGrp="1"/>
          </p:cNvSpPr>
          <p:nvPr>
            <p:ph type="ftr" sz="quarter" idx="11"/>
          </p:nvPr>
        </p:nvSpPr>
        <p:spPr/>
        <p:txBody>
          <a:bodyPr/>
          <a:lstStyle/>
          <a:p>
            <a:r>
              <a:rPr lang="es-ES" dirty="0"/>
              <a:t>8</a:t>
            </a:r>
            <a:endParaRPr lang="es-PY" dirty="0"/>
          </a:p>
        </p:txBody>
      </p:sp>
    </p:spTree>
    <p:extLst>
      <p:ext uri="{BB962C8B-B14F-4D97-AF65-F5344CB8AC3E}">
        <p14:creationId xmlns:p14="http://schemas.microsoft.com/office/powerpoint/2010/main" val="4196234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900" fill="hold"/>
                                        <p:tgtEl>
                                          <p:spTgt spid="7"/>
                                        </p:tgtEl>
                                        <p:attrNameLst>
                                          <p:attrName>ppt_x</p:attrName>
                                        </p:attrNameLst>
                                      </p:cBhvr>
                                      <p:tavLst>
                                        <p:tav tm="0">
                                          <p:val>
                                            <p:strVal val="0-#ppt_w/2"/>
                                          </p:val>
                                        </p:tav>
                                        <p:tav tm="100000">
                                          <p:val>
                                            <p:strVal val="#ppt_x"/>
                                          </p:val>
                                        </p:tav>
                                      </p:tavLst>
                                    </p:anim>
                                    <p:anim calcmode="lin" valueType="num">
                                      <p:cBhvr additive="base">
                                        <p:cTn id="8" dur="9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900" fill="hold"/>
                                        <p:tgtEl>
                                          <p:spTgt spid="17"/>
                                        </p:tgtEl>
                                        <p:attrNameLst>
                                          <p:attrName>ppt_x</p:attrName>
                                        </p:attrNameLst>
                                      </p:cBhvr>
                                      <p:tavLst>
                                        <p:tav tm="0">
                                          <p:val>
                                            <p:strVal val="0-#ppt_w/2"/>
                                          </p:val>
                                        </p:tav>
                                        <p:tav tm="100000">
                                          <p:val>
                                            <p:strVal val="#ppt_x"/>
                                          </p:val>
                                        </p:tav>
                                      </p:tavLst>
                                    </p:anim>
                                    <p:anim calcmode="lin" valueType="num">
                                      <p:cBhvr additive="base">
                                        <p:cTn id="12" dur="9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C8D4EAB-98F6-4835-B20F-DE2182D8C5F5}"/>
</file>

<file path=customXml/itemProps2.xml><?xml version="1.0" encoding="utf-8"?>
<ds:datastoreItem xmlns:ds="http://schemas.openxmlformats.org/officeDocument/2006/customXml" ds:itemID="{2F5AF0FC-D8DE-42C2-ADC6-FA225AB7BEEC}"/>
</file>

<file path=customXml/itemProps3.xml><?xml version="1.0" encoding="utf-8"?>
<ds:datastoreItem xmlns:ds="http://schemas.openxmlformats.org/officeDocument/2006/customXml" ds:itemID="{49F876D9-DD43-45D8-B663-2D7FE6A25EB6}"/>
</file>

<file path=docProps/app.xml><?xml version="1.0" encoding="utf-8"?>
<Properties xmlns="http://schemas.openxmlformats.org/officeDocument/2006/extended-properties" xmlns:vt="http://schemas.openxmlformats.org/officeDocument/2006/docPropsVTypes">
  <TotalTime>2472</TotalTime>
  <Words>2068</Words>
  <Application>Microsoft Office PowerPoint</Application>
  <PresentationFormat>Presentación en pantalla (4:3)</PresentationFormat>
  <Paragraphs>351</Paragraphs>
  <Slides>21</Slides>
  <Notes>3</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21</vt:i4>
      </vt:variant>
    </vt:vector>
  </HeadingPairs>
  <TitlesOfParts>
    <vt:vector size="27" baseType="lpstr">
      <vt:lpstr>Arial</vt:lpstr>
      <vt:lpstr>Calibri</vt:lpstr>
      <vt:lpstr>Symbol</vt:lpstr>
      <vt:lpstr>Times New Roman</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Comparación de Tecnologías</vt:lpstr>
      <vt:lpstr>CONCLUSIONES</vt:lpstr>
      <vt:lpstr>Presentación de PowerPoint</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asu05155</dc:creator>
  <cp:lastModifiedBy>Johanna Ramirez</cp:lastModifiedBy>
  <cp:revision>96</cp:revision>
  <dcterms:created xsi:type="dcterms:W3CDTF">2021-03-11T12:26:51Z</dcterms:created>
  <dcterms:modified xsi:type="dcterms:W3CDTF">2021-10-19T14:51:07Z</dcterms:modified>
</cp:coreProperties>
</file>